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notesMasterIdLst>
    <p:notesMasterId r:id="rId43"/>
  </p:notesMasterIdLst>
  <p:sldIdLst>
    <p:sldId id="256" r:id="rId2"/>
    <p:sldId id="257" r:id="rId3"/>
    <p:sldId id="259" r:id="rId4"/>
    <p:sldId id="260" r:id="rId5"/>
    <p:sldId id="261" r:id="rId6"/>
    <p:sldId id="302" r:id="rId7"/>
    <p:sldId id="297" r:id="rId8"/>
    <p:sldId id="266" r:id="rId9"/>
    <p:sldId id="265" r:id="rId10"/>
    <p:sldId id="268" r:id="rId11"/>
    <p:sldId id="298" r:id="rId12"/>
    <p:sldId id="258" r:id="rId13"/>
    <p:sldId id="273" r:id="rId14"/>
    <p:sldId id="267" r:id="rId15"/>
    <p:sldId id="272" r:id="rId16"/>
    <p:sldId id="277" r:id="rId17"/>
    <p:sldId id="279" r:id="rId18"/>
    <p:sldId id="280" r:id="rId19"/>
    <p:sldId id="281" r:id="rId20"/>
    <p:sldId id="282" r:id="rId21"/>
    <p:sldId id="283" r:id="rId22"/>
    <p:sldId id="284" r:id="rId23"/>
    <p:sldId id="285" r:id="rId24"/>
    <p:sldId id="278" r:id="rId25"/>
    <p:sldId id="299" r:id="rId26"/>
    <p:sldId id="300" r:id="rId27"/>
    <p:sldId id="303" r:id="rId28"/>
    <p:sldId id="296" r:id="rId29"/>
    <p:sldId id="301" r:id="rId30"/>
    <p:sldId id="274" r:id="rId31"/>
    <p:sldId id="286" r:id="rId32"/>
    <p:sldId id="288" r:id="rId33"/>
    <p:sldId id="289" r:id="rId34"/>
    <p:sldId id="290" r:id="rId35"/>
    <p:sldId id="291" r:id="rId36"/>
    <p:sldId id="287" r:id="rId37"/>
    <p:sldId id="292" r:id="rId38"/>
    <p:sldId id="294" r:id="rId39"/>
    <p:sldId id="293" r:id="rId40"/>
    <p:sldId id="276" r:id="rId41"/>
    <p:sldId id="264" r:id="rId4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58095E4-9FB8-4410-B786-A75B0A54248A}" v="34" dt="2026-06-02T20:30:25.7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6" autoAdjust="0"/>
    <p:restoredTop sz="94660"/>
  </p:normalViewPr>
  <p:slideViewPr>
    <p:cSldViewPr snapToGrid="0">
      <p:cViewPr>
        <p:scale>
          <a:sx n="101" d="100"/>
          <a:sy n="101" d="100"/>
        </p:scale>
        <p:origin x="1291" y="37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F7A18BD-DFF5-4AA0-BCA3-EA3F8D674B01}"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DBF93C2C-D8C7-4877-94A6-FE87757421DA}">
      <dgm:prSet/>
      <dgm:spPr/>
      <dgm:t>
        <a:bodyPr/>
        <a:lstStyle/>
        <a:p>
          <a:r>
            <a:rPr lang="el-GR"/>
            <a:t>Ισότητα</a:t>
          </a:r>
          <a:endParaRPr lang="en-US"/>
        </a:p>
      </dgm:t>
    </dgm:pt>
    <dgm:pt modelId="{65829988-5D14-4F43-BF1D-87AC901A38FC}" type="parTrans" cxnId="{FA5176AD-3750-4645-885B-9D5F5841E09E}">
      <dgm:prSet/>
      <dgm:spPr/>
      <dgm:t>
        <a:bodyPr/>
        <a:lstStyle/>
        <a:p>
          <a:endParaRPr lang="en-US"/>
        </a:p>
      </dgm:t>
    </dgm:pt>
    <dgm:pt modelId="{A76BA36A-AC6E-4944-9CB9-4432B2C2C918}" type="sibTrans" cxnId="{FA5176AD-3750-4645-885B-9D5F5841E09E}">
      <dgm:prSet/>
      <dgm:spPr/>
      <dgm:t>
        <a:bodyPr/>
        <a:lstStyle/>
        <a:p>
          <a:endParaRPr lang="en-US"/>
        </a:p>
      </dgm:t>
    </dgm:pt>
    <dgm:pt modelId="{1E23F31A-617E-4478-8E33-201311BB4ACC}">
      <dgm:prSet/>
      <dgm:spPr/>
      <dgm:t>
        <a:bodyPr/>
        <a:lstStyle/>
        <a:p>
          <a:r>
            <a:rPr lang="el-GR"/>
            <a:t>Εμπιστοσύνη</a:t>
          </a:r>
          <a:endParaRPr lang="en-US"/>
        </a:p>
      </dgm:t>
    </dgm:pt>
    <dgm:pt modelId="{3D9FDC0C-D7AE-4D3A-9B21-C1D069CC0A6A}" type="parTrans" cxnId="{D6F0E91B-4318-4733-98FF-1D2334CAAFF3}">
      <dgm:prSet/>
      <dgm:spPr/>
      <dgm:t>
        <a:bodyPr/>
        <a:lstStyle/>
        <a:p>
          <a:endParaRPr lang="en-US"/>
        </a:p>
      </dgm:t>
    </dgm:pt>
    <dgm:pt modelId="{0C62C993-DBC2-4121-AE3A-53E42DCFA7B4}" type="sibTrans" cxnId="{D6F0E91B-4318-4733-98FF-1D2334CAAFF3}">
      <dgm:prSet/>
      <dgm:spPr/>
      <dgm:t>
        <a:bodyPr/>
        <a:lstStyle/>
        <a:p>
          <a:endParaRPr lang="en-US"/>
        </a:p>
      </dgm:t>
    </dgm:pt>
    <dgm:pt modelId="{85E2C48F-A51A-4A49-8D23-C1AFD224115F}">
      <dgm:prSet/>
      <dgm:spPr/>
      <dgm:t>
        <a:bodyPr/>
        <a:lstStyle/>
        <a:p>
          <a:r>
            <a:rPr lang="el-GR"/>
            <a:t>Διαβίου Μάθηση</a:t>
          </a:r>
          <a:endParaRPr lang="en-US"/>
        </a:p>
      </dgm:t>
    </dgm:pt>
    <dgm:pt modelId="{FA4B230D-6CC9-4ED1-BE87-085B3855D087}" type="parTrans" cxnId="{046B0B67-2E71-46DA-96B8-030F3EE8FF83}">
      <dgm:prSet/>
      <dgm:spPr/>
      <dgm:t>
        <a:bodyPr/>
        <a:lstStyle/>
        <a:p>
          <a:endParaRPr lang="en-US"/>
        </a:p>
      </dgm:t>
    </dgm:pt>
    <dgm:pt modelId="{5C1670EA-6CE3-4C8F-8F01-04654BFBAA0B}" type="sibTrans" cxnId="{046B0B67-2E71-46DA-96B8-030F3EE8FF83}">
      <dgm:prSet/>
      <dgm:spPr/>
      <dgm:t>
        <a:bodyPr/>
        <a:lstStyle/>
        <a:p>
          <a:endParaRPr lang="en-US"/>
        </a:p>
      </dgm:t>
    </dgm:pt>
    <dgm:pt modelId="{4E297232-637C-4949-B36E-79DA903CC048}">
      <dgm:prSet/>
      <dgm:spPr/>
      <dgm:t>
        <a:bodyPr/>
        <a:lstStyle/>
        <a:p>
          <a:r>
            <a:rPr lang="el-GR"/>
            <a:t>Εξατομίκευση</a:t>
          </a:r>
          <a:endParaRPr lang="en-US"/>
        </a:p>
      </dgm:t>
    </dgm:pt>
    <dgm:pt modelId="{1BB7ECF4-182C-4D1C-8C81-314BC92028F6}" type="parTrans" cxnId="{D7DC8B9F-0912-4C80-AA45-98F240FA9F48}">
      <dgm:prSet/>
      <dgm:spPr/>
      <dgm:t>
        <a:bodyPr/>
        <a:lstStyle/>
        <a:p>
          <a:endParaRPr lang="en-US"/>
        </a:p>
      </dgm:t>
    </dgm:pt>
    <dgm:pt modelId="{8630C3D9-B1B5-41F6-A216-228335D1DF4F}" type="sibTrans" cxnId="{D7DC8B9F-0912-4C80-AA45-98F240FA9F48}">
      <dgm:prSet/>
      <dgm:spPr/>
      <dgm:t>
        <a:bodyPr/>
        <a:lstStyle/>
        <a:p>
          <a:endParaRPr lang="en-US"/>
        </a:p>
      </dgm:t>
    </dgm:pt>
    <dgm:pt modelId="{647F9A6F-061F-476F-B149-A181FC409FDC}">
      <dgm:prSet/>
      <dgm:spPr/>
      <dgm:t>
        <a:bodyPr/>
        <a:lstStyle/>
        <a:p>
          <a:r>
            <a:rPr lang="el-GR"/>
            <a:t>Μαθαίνω με το να κάνω</a:t>
          </a:r>
          <a:endParaRPr lang="en-US"/>
        </a:p>
      </dgm:t>
    </dgm:pt>
    <dgm:pt modelId="{576AD13C-1CF3-4595-AF4B-4E5655FC38D3}" type="parTrans" cxnId="{C6E182C2-115C-40ED-AF36-3092EC2DFDC2}">
      <dgm:prSet/>
      <dgm:spPr/>
      <dgm:t>
        <a:bodyPr/>
        <a:lstStyle/>
        <a:p>
          <a:endParaRPr lang="en-US"/>
        </a:p>
      </dgm:t>
    </dgm:pt>
    <dgm:pt modelId="{471B5B09-65ED-4EBA-A1E1-9C26C6397309}" type="sibTrans" cxnId="{C6E182C2-115C-40ED-AF36-3092EC2DFDC2}">
      <dgm:prSet/>
      <dgm:spPr/>
      <dgm:t>
        <a:bodyPr/>
        <a:lstStyle/>
        <a:p>
          <a:endParaRPr lang="en-US"/>
        </a:p>
      </dgm:t>
    </dgm:pt>
    <dgm:pt modelId="{04DBB8A1-6C03-400F-A159-B6F77E643806}">
      <dgm:prSet/>
      <dgm:spPr/>
      <dgm:t>
        <a:bodyPr/>
        <a:lstStyle/>
        <a:p>
          <a:r>
            <a:rPr lang="el-GR"/>
            <a:t>Ευελιξία-Αυτονομία</a:t>
          </a:r>
          <a:endParaRPr lang="en-US"/>
        </a:p>
      </dgm:t>
    </dgm:pt>
    <dgm:pt modelId="{84DAE76D-A12E-4073-BEE9-2BBDBCC5AF91}" type="parTrans" cxnId="{4FF90E02-41DE-4018-AD52-748E386943E5}">
      <dgm:prSet/>
      <dgm:spPr/>
      <dgm:t>
        <a:bodyPr/>
        <a:lstStyle/>
        <a:p>
          <a:endParaRPr lang="en-US"/>
        </a:p>
      </dgm:t>
    </dgm:pt>
    <dgm:pt modelId="{AC9E4494-10E0-465C-97B8-FA391F5BB3B1}" type="sibTrans" cxnId="{4FF90E02-41DE-4018-AD52-748E386943E5}">
      <dgm:prSet/>
      <dgm:spPr/>
      <dgm:t>
        <a:bodyPr/>
        <a:lstStyle/>
        <a:p>
          <a:endParaRPr lang="en-US"/>
        </a:p>
      </dgm:t>
    </dgm:pt>
    <dgm:pt modelId="{BB5529DD-5461-4613-90E1-1C243C545CEF}" type="pres">
      <dgm:prSet presAssocID="{3F7A18BD-DFF5-4AA0-BCA3-EA3F8D674B01}" presName="linear" presStyleCnt="0">
        <dgm:presLayoutVars>
          <dgm:animLvl val="lvl"/>
          <dgm:resizeHandles val="exact"/>
        </dgm:presLayoutVars>
      </dgm:prSet>
      <dgm:spPr/>
    </dgm:pt>
    <dgm:pt modelId="{0FB49A3B-8160-41B6-9458-D6AD15A8DD21}" type="pres">
      <dgm:prSet presAssocID="{DBF93C2C-D8C7-4877-94A6-FE87757421DA}" presName="parentText" presStyleLbl="node1" presStyleIdx="0" presStyleCnt="6">
        <dgm:presLayoutVars>
          <dgm:chMax val="0"/>
          <dgm:bulletEnabled val="1"/>
        </dgm:presLayoutVars>
      </dgm:prSet>
      <dgm:spPr/>
    </dgm:pt>
    <dgm:pt modelId="{C9517055-9C71-422F-865D-34CA9F669A19}" type="pres">
      <dgm:prSet presAssocID="{A76BA36A-AC6E-4944-9CB9-4432B2C2C918}" presName="spacer" presStyleCnt="0"/>
      <dgm:spPr/>
    </dgm:pt>
    <dgm:pt modelId="{4B9A33C5-560C-4B28-9EF6-473BA61E8591}" type="pres">
      <dgm:prSet presAssocID="{1E23F31A-617E-4478-8E33-201311BB4ACC}" presName="parentText" presStyleLbl="node1" presStyleIdx="1" presStyleCnt="6">
        <dgm:presLayoutVars>
          <dgm:chMax val="0"/>
          <dgm:bulletEnabled val="1"/>
        </dgm:presLayoutVars>
      </dgm:prSet>
      <dgm:spPr/>
    </dgm:pt>
    <dgm:pt modelId="{EE445DB7-4326-4071-9207-50BCE3617E9C}" type="pres">
      <dgm:prSet presAssocID="{0C62C993-DBC2-4121-AE3A-53E42DCFA7B4}" presName="spacer" presStyleCnt="0"/>
      <dgm:spPr/>
    </dgm:pt>
    <dgm:pt modelId="{324B90D4-262A-4E8E-AB0F-4D0A094F0AF9}" type="pres">
      <dgm:prSet presAssocID="{85E2C48F-A51A-4A49-8D23-C1AFD224115F}" presName="parentText" presStyleLbl="node1" presStyleIdx="2" presStyleCnt="6">
        <dgm:presLayoutVars>
          <dgm:chMax val="0"/>
          <dgm:bulletEnabled val="1"/>
        </dgm:presLayoutVars>
      </dgm:prSet>
      <dgm:spPr/>
    </dgm:pt>
    <dgm:pt modelId="{52F12BB0-1794-4007-BAED-171C0AB3565A}" type="pres">
      <dgm:prSet presAssocID="{5C1670EA-6CE3-4C8F-8F01-04654BFBAA0B}" presName="spacer" presStyleCnt="0"/>
      <dgm:spPr/>
    </dgm:pt>
    <dgm:pt modelId="{77A23703-D633-400E-B347-11093B001AF5}" type="pres">
      <dgm:prSet presAssocID="{4E297232-637C-4949-B36E-79DA903CC048}" presName="parentText" presStyleLbl="node1" presStyleIdx="3" presStyleCnt="6">
        <dgm:presLayoutVars>
          <dgm:chMax val="0"/>
          <dgm:bulletEnabled val="1"/>
        </dgm:presLayoutVars>
      </dgm:prSet>
      <dgm:spPr/>
    </dgm:pt>
    <dgm:pt modelId="{933D1EA6-A103-4569-A77F-EB0B7D3DCC0F}" type="pres">
      <dgm:prSet presAssocID="{8630C3D9-B1B5-41F6-A216-228335D1DF4F}" presName="spacer" presStyleCnt="0"/>
      <dgm:spPr/>
    </dgm:pt>
    <dgm:pt modelId="{D7F18343-B600-44C7-A041-60A9F0CEC21F}" type="pres">
      <dgm:prSet presAssocID="{647F9A6F-061F-476F-B149-A181FC409FDC}" presName="parentText" presStyleLbl="node1" presStyleIdx="4" presStyleCnt="6">
        <dgm:presLayoutVars>
          <dgm:chMax val="0"/>
          <dgm:bulletEnabled val="1"/>
        </dgm:presLayoutVars>
      </dgm:prSet>
      <dgm:spPr/>
    </dgm:pt>
    <dgm:pt modelId="{8EB478C9-14EA-4D7F-8B67-F6A9A1FF3EE2}" type="pres">
      <dgm:prSet presAssocID="{471B5B09-65ED-4EBA-A1E1-9C26C6397309}" presName="spacer" presStyleCnt="0"/>
      <dgm:spPr/>
    </dgm:pt>
    <dgm:pt modelId="{A529E393-89CE-4B25-8425-E9532A7C6ED5}" type="pres">
      <dgm:prSet presAssocID="{04DBB8A1-6C03-400F-A159-B6F77E643806}" presName="parentText" presStyleLbl="node1" presStyleIdx="5" presStyleCnt="6">
        <dgm:presLayoutVars>
          <dgm:chMax val="0"/>
          <dgm:bulletEnabled val="1"/>
        </dgm:presLayoutVars>
      </dgm:prSet>
      <dgm:spPr/>
    </dgm:pt>
  </dgm:ptLst>
  <dgm:cxnLst>
    <dgm:cxn modelId="{4FF90E02-41DE-4018-AD52-748E386943E5}" srcId="{3F7A18BD-DFF5-4AA0-BCA3-EA3F8D674B01}" destId="{04DBB8A1-6C03-400F-A159-B6F77E643806}" srcOrd="5" destOrd="0" parTransId="{84DAE76D-A12E-4073-BEE9-2BBDBCC5AF91}" sibTransId="{AC9E4494-10E0-465C-97B8-FA391F5BB3B1}"/>
    <dgm:cxn modelId="{EC80930B-362C-442E-AA43-6BA1A98DDF61}" type="presOf" srcId="{04DBB8A1-6C03-400F-A159-B6F77E643806}" destId="{A529E393-89CE-4B25-8425-E9532A7C6ED5}" srcOrd="0" destOrd="0" presId="urn:microsoft.com/office/officeart/2005/8/layout/vList2"/>
    <dgm:cxn modelId="{D6F0E91B-4318-4733-98FF-1D2334CAAFF3}" srcId="{3F7A18BD-DFF5-4AA0-BCA3-EA3F8D674B01}" destId="{1E23F31A-617E-4478-8E33-201311BB4ACC}" srcOrd="1" destOrd="0" parTransId="{3D9FDC0C-D7AE-4D3A-9B21-C1D069CC0A6A}" sibTransId="{0C62C993-DBC2-4121-AE3A-53E42DCFA7B4}"/>
    <dgm:cxn modelId="{91DEC71C-81BF-4313-8F3F-5189E7E1A6D8}" type="presOf" srcId="{647F9A6F-061F-476F-B149-A181FC409FDC}" destId="{D7F18343-B600-44C7-A041-60A9F0CEC21F}" srcOrd="0" destOrd="0" presId="urn:microsoft.com/office/officeart/2005/8/layout/vList2"/>
    <dgm:cxn modelId="{046B0B67-2E71-46DA-96B8-030F3EE8FF83}" srcId="{3F7A18BD-DFF5-4AA0-BCA3-EA3F8D674B01}" destId="{85E2C48F-A51A-4A49-8D23-C1AFD224115F}" srcOrd="2" destOrd="0" parTransId="{FA4B230D-6CC9-4ED1-BE87-085B3855D087}" sibTransId="{5C1670EA-6CE3-4C8F-8F01-04654BFBAA0B}"/>
    <dgm:cxn modelId="{D2815E74-8CC5-47EF-B21A-1CC793B436F2}" type="presOf" srcId="{85E2C48F-A51A-4A49-8D23-C1AFD224115F}" destId="{324B90D4-262A-4E8E-AB0F-4D0A094F0AF9}" srcOrd="0" destOrd="0" presId="urn:microsoft.com/office/officeart/2005/8/layout/vList2"/>
    <dgm:cxn modelId="{627F4F96-9EF9-4043-816C-24DC1005E489}" type="presOf" srcId="{4E297232-637C-4949-B36E-79DA903CC048}" destId="{77A23703-D633-400E-B347-11093B001AF5}" srcOrd="0" destOrd="0" presId="urn:microsoft.com/office/officeart/2005/8/layout/vList2"/>
    <dgm:cxn modelId="{3F21F297-09DB-4739-847F-DA344F914FF1}" type="presOf" srcId="{3F7A18BD-DFF5-4AA0-BCA3-EA3F8D674B01}" destId="{BB5529DD-5461-4613-90E1-1C243C545CEF}" srcOrd="0" destOrd="0" presId="urn:microsoft.com/office/officeart/2005/8/layout/vList2"/>
    <dgm:cxn modelId="{D7DC8B9F-0912-4C80-AA45-98F240FA9F48}" srcId="{3F7A18BD-DFF5-4AA0-BCA3-EA3F8D674B01}" destId="{4E297232-637C-4949-B36E-79DA903CC048}" srcOrd="3" destOrd="0" parTransId="{1BB7ECF4-182C-4D1C-8C81-314BC92028F6}" sibTransId="{8630C3D9-B1B5-41F6-A216-228335D1DF4F}"/>
    <dgm:cxn modelId="{FA5176AD-3750-4645-885B-9D5F5841E09E}" srcId="{3F7A18BD-DFF5-4AA0-BCA3-EA3F8D674B01}" destId="{DBF93C2C-D8C7-4877-94A6-FE87757421DA}" srcOrd="0" destOrd="0" parTransId="{65829988-5D14-4F43-BF1D-87AC901A38FC}" sibTransId="{A76BA36A-AC6E-4944-9CB9-4432B2C2C918}"/>
    <dgm:cxn modelId="{C6E182C2-115C-40ED-AF36-3092EC2DFDC2}" srcId="{3F7A18BD-DFF5-4AA0-BCA3-EA3F8D674B01}" destId="{647F9A6F-061F-476F-B149-A181FC409FDC}" srcOrd="4" destOrd="0" parTransId="{576AD13C-1CF3-4595-AF4B-4E5655FC38D3}" sibTransId="{471B5B09-65ED-4EBA-A1E1-9C26C6397309}"/>
    <dgm:cxn modelId="{0B3200C7-7E35-4337-8CB8-E76B3BA08BB2}" type="presOf" srcId="{1E23F31A-617E-4478-8E33-201311BB4ACC}" destId="{4B9A33C5-560C-4B28-9EF6-473BA61E8591}" srcOrd="0" destOrd="0" presId="urn:microsoft.com/office/officeart/2005/8/layout/vList2"/>
    <dgm:cxn modelId="{00E4BFD1-4A06-44FF-8573-BC571912F628}" type="presOf" srcId="{DBF93C2C-D8C7-4877-94A6-FE87757421DA}" destId="{0FB49A3B-8160-41B6-9458-D6AD15A8DD21}" srcOrd="0" destOrd="0" presId="urn:microsoft.com/office/officeart/2005/8/layout/vList2"/>
    <dgm:cxn modelId="{3DAE839E-BF9D-4741-9CA3-1764A0611110}" type="presParOf" srcId="{BB5529DD-5461-4613-90E1-1C243C545CEF}" destId="{0FB49A3B-8160-41B6-9458-D6AD15A8DD21}" srcOrd="0" destOrd="0" presId="urn:microsoft.com/office/officeart/2005/8/layout/vList2"/>
    <dgm:cxn modelId="{F633C11C-4A6A-4256-9B37-69E1505CF3E7}" type="presParOf" srcId="{BB5529DD-5461-4613-90E1-1C243C545CEF}" destId="{C9517055-9C71-422F-865D-34CA9F669A19}" srcOrd="1" destOrd="0" presId="urn:microsoft.com/office/officeart/2005/8/layout/vList2"/>
    <dgm:cxn modelId="{9E039061-C885-411E-95ED-E1238B8CFA94}" type="presParOf" srcId="{BB5529DD-5461-4613-90E1-1C243C545CEF}" destId="{4B9A33C5-560C-4B28-9EF6-473BA61E8591}" srcOrd="2" destOrd="0" presId="urn:microsoft.com/office/officeart/2005/8/layout/vList2"/>
    <dgm:cxn modelId="{4A221E85-472F-4A62-8300-72B280E2F25B}" type="presParOf" srcId="{BB5529DD-5461-4613-90E1-1C243C545CEF}" destId="{EE445DB7-4326-4071-9207-50BCE3617E9C}" srcOrd="3" destOrd="0" presId="urn:microsoft.com/office/officeart/2005/8/layout/vList2"/>
    <dgm:cxn modelId="{0E349B2F-5902-484F-8408-75AF432893A0}" type="presParOf" srcId="{BB5529DD-5461-4613-90E1-1C243C545CEF}" destId="{324B90D4-262A-4E8E-AB0F-4D0A094F0AF9}" srcOrd="4" destOrd="0" presId="urn:microsoft.com/office/officeart/2005/8/layout/vList2"/>
    <dgm:cxn modelId="{E354D70A-50F3-4BF1-ABB8-0EDFE653849B}" type="presParOf" srcId="{BB5529DD-5461-4613-90E1-1C243C545CEF}" destId="{52F12BB0-1794-4007-BAED-171C0AB3565A}" srcOrd="5" destOrd="0" presId="urn:microsoft.com/office/officeart/2005/8/layout/vList2"/>
    <dgm:cxn modelId="{01462EB9-BF77-4E74-9228-2C88619341EC}" type="presParOf" srcId="{BB5529DD-5461-4613-90E1-1C243C545CEF}" destId="{77A23703-D633-400E-B347-11093B001AF5}" srcOrd="6" destOrd="0" presId="urn:microsoft.com/office/officeart/2005/8/layout/vList2"/>
    <dgm:cxn modelId="{C3776E58-EC85-47DC-82C2-55E41A2BEF15}" type="presParOf" srcId="{BB5529DD-5461-4613-90E1-1C243C545CEF}" destId="{933D1EA6-A103-4569-A77F-EB0B7D3DCC0F}" srcOrd="7" destOrd="0" presId="urn:microsoft.com/office/officeart/2005/8/layout/vList2"/>
    <dgm:cxn modelId="{EFDAEE2C-7ABA-40D3-863F-18009D30046E}" type="presParOf" srcId="{BB5529DD-5461-4613-90E1-1C243C545CEF}" destId="{D7F18343-B600-44C7-A041-60A9F0CEC21F}" srcOrd="8" destOrd="0" presId="urn:microsoft.com/office/officeart/2005/8/layout/vList2"/>
    <dgm:cxn modelId="{C95A5215-8565-4F0D-B424-309C1E779F9E}" type="presParOf" srcId="{BB5529DD-5461-4613-90E1-1C243C545CEF}" destId="{8EB478C9-14EA-4D7F-8B67-F6A9A1FF3EE2}" srcOrd="9" destOrd="0" presId="urn:microsoft.com/office/officeart/2005/8/layout/vList2"/>
    <dgm:cxn modelId="{1C1170C1-C8E6-4D15-B44D-61D040207F5C}" type="presParOf" srcId="{BB5529DD-5461-4613-90E1-1C243C545CEF}" destId="{A529E393-89CE-4B25-8425-E9532A7C6ED5}"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B49A3B-8160-41B6-9458-D6AD15A8DD21}">
      <dsp:nvSpPr>
        <dsp:cNvPr id="0" name=""/>
        <dsp:cNvSpPr/>
      </dsp:nvSpPr>
      <dsp:spPr>
        <a:xfrm>
          <a:off x="0" y="10701"/>
          <a:ext cx="7728267" cy="767520"/>
        </a:xfrm>
        <a:prstGeom prst="roundRect">
          <a:avLst/>
        </a:prstGeom>
        <a:solidFill>
          <a:schemeClr val="accent2">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l-GR" sz="3200" kern="1200"/>
            <a:t>Ισότητα</a:t>
          </a:r>
          <a:endParaRPr lang="en-US" sz="3200" kern="1200"/>
        </a:p>
      </dsp:txBody>
      <dsp:txXfrm>
        <a:off x="37467" y="48168"/>
        <a:ext cx="7653333" cy="692586"/>
      </dsp:txXfrm>
    </dsp:sp>
    <dsp:sp modelId="{4B9A33C5-560C-4B28-9EF6-473BA61E8591}">
      <dsp:nvSpPr>
        <dsp:cNvPr id="0" name=""/>
        <dsp:cNvSpPr/>
      </dsp:nvSpPr>
      <dsp:spPr>
        <a:xfrm>
          <a:off x="0" y="870381"/>
          <a:ext cx="7728267" cy="767520"/>
        </a:xfrm>
        <a:prstGeom prst="roundRect">
          <a:avLst/>
        </a:prstGeom>
        <a:solidFill>
          <a:schemeClr val="accent2">
            <a:hueOff val="390891"/>
            <a:satOff val="-6307"/>
            <a:lumOff val="-1098"/>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l-GR" sz="3200" kern="1200"/>
            <a:t>Εμπιστοσύνη</a:t>
          </a:r>
          <a:endParaRPr lang="en-US" sz="3200" kern="1200"/>
        </a:p>
      </dsp:txBody>
      <dsp:txXfrm>
        <a:off x="37467" y="907848"/>
        <a:ext cx="7653333" cy="692586"/>
      </dsp:txXfrm>
    </dsp:sp>
    <dsp:sp modelId="{324B90D4-262A-4E8E-AB0F-4D0A094F0AF9}">
      <dsp:nvSpPr>
        <dsp:cNvPr id="0" name=""/>
        <dsp:cNvSpPr/>
      </dsp:nvSpPr>
      <dsp:spPr>
        <a:xfrm>
          <a:off x="0" y="1730061"/>
          <a:ext cx="7728267" cy="767520"/>
        </a:xfrm>
        <a:prstGeom prst="roundRect">
          <a:avLst/>
        </a:prstGeom>
        <a:solidFill>
          <a:schemeClr val="accent2">
            <a:hueOff val="781782"/>
            <a:satOff val="-12614"/>
            <a:lumOff val="-2196"/>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l-GR" sz="3200" kern="1200"/>
            <a:t>Διαβίου Μάθηση</a:t>
          </a:r>
          <a:endParaRPr lang="en-US" sz="3200" kern="1200"/>
        </a:p>
      </dsp:txBody>
      <dsp:txXfrm>
        <a:off x="37467" y="1767528"/>
        <a:ext cx="7653333" cy="692586"/>
      </dsp:txXfrm>
    </dsp:sp>
    <dsp:sp modelId="{77A23703-D633-400E-B347-11093B001AF5}">
      <dsp:nvSpPr>
        <dsp:cNvPr id="0" name=""/>
        <dsp:cNvSpPr/>
      </dsp:nvSpPr>
      <dsp:spPr>
        <a:xfrm>
          <a:off x="0" y="2589742"/>
          <a:ext cx="7728267" cy="767520"/>
        </a:xfrm>
        <a:prstGeom prst="roundRect">
          <a:avLst/>
        </a:prstGeom>
        <a:solidFill>
          <a:schemeClr val="accent2">
            <a:hueOff val="1172672"/>
            <a:satOff val="-18920"/>
            <a:lumOff val="-3294"/>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l-GR" sz="3200" kern="1200"/>
            <a:t>Εξατομίκευση</a:t>
          </a:r>
          <a:endParaRPr lang="en-US" sz="3200" kern="1200"/>
        </a:p>
      </dsp:txBody>
      <dsp:txXfrm>
        <a:off x="37467" y="2627209"/>
        <a:ext cx="7653333" cy="692586"/>
      </dsp:txXfrm>
    </dsp:sp>
    <dsp:sp modelId="{D7F18343-B600-44C7-A041-60A9F0CEC21F}">
      <dsp:nvSpPr>
        <dsp:cNvPr id="0" name=""/>
        <dsp:cNvSpPr/>
      </dsp:nvSpPr>
      <dsp:spPr>
        <a:xfrm>
          <a:off x="0" y="3449422"/>
          <a:ext cx="7728267" cy="767520"/>
        </a:xfrm>
        <a:prstGeom prst="roundRect">
          <a:avLst/>
        </a:prstGeom>
        <a:solidFill>
          <a:schemeClr val="accent2">
            <a:hueOff val="1563563"/>
            <a:satOff val="-25227"/>
            <a:lumOff val="-4392"/>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l-GR" sz="3200" kern="1200"/>
            <a:t>Μαθαίνω με το να κάνω</a:t>
          </a:r>
          <a:endParaRPr lang="en-US" sz="3200" kern="1200"/>
        </a:p>
      </dsp:txBody>
      <dsp:txXfrm>
        <a:off x="37467" y="3486889"/>
        <a:ext cx="7653333" cy="692586"/>
      </dsp:txXfrm>
    </dsp:sp>
    <dsp:sp modelId="{A529E393-89CE-4B25-8425-E9532A7C6ED5}">
      <dsp:nvSpPr>
        <dsp:cNvPr id="0" name=""/>
        <dsp:cNvSpPr/>
      </dsp:nvSpPr>
      <dsp:spPr>
        <a:xfrm>
          <a:off x="0" y="4309102"/>
          <a:ext cx="7728267" cy="767520"/>
        </a:xfrm>
        <a:prstGeom prst="roundRect">
          <a:avLst/>
        </a:prstGeom>
        <a:solidFill>
          <a:schemeClr val="accent2">
            <a:hueOff val="1954454"/>
            <a:satOff val="-31534"/>
            <a:lumOff val="-549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l-GR" sz="3200" kern="1200"/>
            <a:t>Ευελιξία-Αυτονομία</a:t>
          </a:r>
          <a:endParaRPr lang="en-US" sz="3200" kern="1200"/>
        </a:p>
      </dsp:txBody>
      <dsp:txXfrm>
        <a:off x="37467" y="4346569"/>
        <a:ext cx="7653333" cy="69258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A79A1F-C35D-423D-9C04-D8BAFE545223}" type="datetimeFigureOut">
              <a:rPr lang="el-GR" smtClean="0"/>
              <a:t>02/06/2026</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40815A4-DF7D-40B7-8220-AFC789EA7A86}" type="slidenum">
              <a:rPr lang="el-GR" smtClean="0"/>
              <a:t>‹#›</a:t>
            </a:fld>
            <a:endParaRPr lang="el-GR"/>
          </a:p>
        </p:txBody>
      </p:sp>
    </p:spTree>
    <p:extLst>
      <p:ext uri="{BB962C8B-B14F-4D97-AF65-F5344CB8AC3E}">
        <p14:creationId xmlns:p14="http://schemas.microsoft.com/office/powerpoint/2010/main" val="34546960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txBody>
          <a:bodyPr/>
          <a:lstStyle/>
          <a:p>
            <a:endParaRPr lang="el-GR"/>
          </a:p>
        </p:txBody>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340815A4-DF7D-40B7-8220-AFC789EA7A86}" type="slidenum">
              <a:rPr lang="el-GR" smtClean="0"/>
              <a:t>4</a:t>
            </a:fld>
            <a:endParaRPr lang="el-GR"/>
          </a:p>
        </p:txBody>
      </p:sp>
    </p:spTree>
    <p:extLst>
      <p:ext uri="{BB962C8B-B14F-4D97-AF65-F5344CB8AC3E}">
        <p14:creationId xmlns:p14="http://schemas.microsoft.com/office/powerpoint/2010/main" val="38515837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DB8E64-2945-A7D0-78AB-DE9DE00827E1}"/>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5915FDF9-B495-6885-ED6A-B0A2A049CE7F}"/>
              </a:ext>
            </a:extLst>
          </p:cNvPr>
          <p:cNvSpPr>
            <a:spLocks noGrp="1" noRot="1" noChangeAspect="1"/>
          </p:cNvSpPr>
          <p:nvPr>
            <p:ph type="sldImg"/>
          </p:nvPr>
        </p:nvSpPr>
        <p:spPr/>
        <p:txBody>
          <a:bodyPr/>
          <a:lstStyle/>
          <a:p>
            <a:endParaRPr lang="el-GR"/>
          </a:p>
        </p:txBody>
      </p:sp>
      <p:sp>
        <p:nvSpPr>
          <p:cNvPr id="3" name="Θέση σημειώσεων 2">
            <a:extLst>
              <a:ext uri="{FF2B5EF4-FFF2-40B4-BE49-F238E27FC236}">
                <a16:creationId xmlns:a16="http://schemas.microsoft.com/office/drawing/2014/main" id="{6EA6CDA3-CD67-17A4-CECD-7243CEFDF9DF}"/>
              </a:ext>
            </a:extLst>
          </p:cNvPr>
          <p:cNvSpPr>
            <a:spLocks noGrp="1"/>
          </p:cNvSpPr>
          <p:nvPr>
            <p:ph type="body" idx="1"/>
          </p:nvPr>
        </p:nvSpPr>
        <p:spPr/>
        <p:txBody>
          <a:bodyPr/>
          <a:lstStyle/>
          <a:p>
            <a:endParaRPr lang="el-GR" dirty="0"/>
          </a:p>
        </p:txBody>
      </p:sp>
      <p:sp>
        <p:nvSpPr>
          <p:cNvPr id="4" name="Θέση αριθμού διαφάνειας 3">
            <a:extLst>
              <a:ext uri="{FF2B5EF4-FFF2-40B4-BE49-F238E27FC236}">
                <a16:creationId xmlns:a16="http://schemas.microsoft.com/office/drawing/2014/main" id="{FB2923F5-CE25-DB5E-5D73-B829648E3AE4}"/>
              </a:ext>
            </a:extLst>
          </p:cNvPr>
          <p:cNvSpPr>
            <a:spLocks noGrp="1"/>
          </p:cNvSpPr>
          <p:nvPr>
            <p:ph type="sldNum" sz="quarter" idx="5"/>
          </p:nvPr>
        </p:nvSpPr>
        <p:spPr/>
        <p:txBody>
          <a:bodyPr/>
          <a:lstStyle/>
          <a:p>
            <a:fld id="{340815A4-DF7D-40B7-8220-AFC789EA7A86}" type="slidenum">
              <a:rPr lang="el-GR" smtClean="0"/>
              <a:t>13</a:t>
            </a:fld>
            <a:endParaRPr lang="el-GR"/>
          </a:p>
        </p:txBody>
      </p:sp>
    </p:spTree>
    <p:extLst>
      <p:ext uri="{BB962C8B-B14F-4D97-AF65-F5344CB8AC3E}">
        <p14:creationId xmlns:p14="http://schemas.microsoft.com/office/powerpoint/2010/main" val="29361676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340815A4-DF7D-40B7-8220-AFC789EA7A86}" type="slidenum">
              <a:rPr lang="el-GR" smtClean="0"/>
              <a:t>40</a:t>
            </a:fld>
            <a:endParaRPr lang="el-GR"/>
          </a:p>
        </p:txBody>
      </p:sp>
    </p:spTree>
    <p:extLst>
      <p:ext uri="{BB962C8B-B14F-4D97-AF65-F5344CB8AC3E}">
        <p14:creationId xmlns:p14="http://schemas.microsoft.com/office/powerpoint/2010/main" val="26569235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l-GR"/>
          </a:p>
        </p:txBody>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l-GR"/>
          </a:p>
        </p:txBody>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6/2/2026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6/2/2026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6/2/2026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6/2/2026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5586B75A-687E-405C-8A0B-8D00578BA2C3}" type="datetimeFigureOut">
              <a:rPr lang="en-US" dirty="0"/>
              <a:pPr/>
              <a:t>6/2/2026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pPr/>
              <a:t>6/2/2026</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6/2/2026</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6/2/2026</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ό">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6/2/2026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8" name="Date Placeholder 7"/>
          <p:cNvSpPr>
            <a:spLocks noGrp="1"/>
          </p:cNvSpPr>
          <p:nvPr>
            <p:ph type="dt" sz="half" idx="10"/>
          </p:nvPr>
        </p:nvSpPr>
        <p:spPr/>
        <p:txBody>
          <a:bodyPr/>
          <a:lstStyle/>
          <a:p>
            <a:fld id="{5586B75A-687E-405C-8A0B-8D00578BA2C3}" type="datetimeFigureOut">
              <a:rPr lang="en-US" dirty="0"/>
              <a:pPr/>
              <a:t>6/2/2026</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8" name="Date Placeholder 7"/>
          <p:cNvSpPr>
            <a:spLocks noGrp="1"/>
          </p:cNvSpPr>
          <p:nvPr>
            <p:ph type="dt" sz="half" idx="10"/>
          </p:nvPr>
        </p:nvSpPr>
        <p:spPr/>
        <p:txBody>
          <a:bodyPr/>
          <a:lstStyle/>
          <a:p>
            <a:fld id="{5586B75A-687E-405C-8A0B-8D00578BA2C3}" type="datetimeFigureOut">
              <a:rPr lang="en-US" dirty="0"/>
              <a:pPr/>
              <a:t>6/2/2026</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l-GR"/>
          </a:p>
        </p:txBody>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l-GR"/>
          </a:p>
        </p:txBody>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6/2/2026</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G"/><Relationship Id="rId1" Type="http://schemas.openxmlformats.org/officeDocument/2006/relationships/slideLayout" Target="../slideLayouts/slideLayout2.xml"/><Relationship Id="rId4" Type="http://schemas.openxmlformats.org/officeDocument/2006/relationships/image" Target="../media/image31.JPG"/></Relationships>
</file>

<file path=ppt/slides/_rels/slide28.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35.JPG"/><Relationship Id="rId1" Type="http://schemas.openxmlformats.org/officeDocument/2006/relationships/slideLayout" Target="../slideLayouts/slideLayout2.xml"/><Relationship Id="rId4" Type="http://schemas.openxmlformats.org/officeDocument/2006/relationships/image" Target="../media/image37.JPG"/></Relationships>
</file>

<file path=ppt/slides/_rels/slide32.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44.JPG"/><Relationship Id="rId1" Type="http://schemas.openxmlformats.org/officeDocument/2006/relationships/slideLayout" Target="../slideLayouts/slideLayout2.xml"/><Relationship Id="rId4" Type="http://schemas.openxmlformats.org/officeDocument/2006/relationships/image" Target="../media/image46.JP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https://www.weforum.org/stories/2018/05/finland-has-the-most-effective-universities-in-the-world/" TargetMode="External"/><Relationship Id="rId2" Type="http://schemas.openxmlformats.org/officeDocument/2006/relationships/hyperlink" Target="https://www.imf.org/external/datamapper/NGDPDPC@WEO/CHN/USA/JPN/FIN/DEU/LUX/QAT/SGP" TargetMode="External"/><Relationship Id="rId1" Type="http://schemas.openxmlformats.org/officeDocument/2006/relationships/slideLayout" Target="../slideLayouts/slideLayout2.xml"/><Relationship Id="rId5" Type="http://schemas.openxmlformats.org/officeDocument/2006/relationships/image" Target="../media/image48.JPG"/><Relationship Id="rId4" Type="http://schemas.openxmlformats.org/officeDocument/2006/relationships/hyperlink" Target="https://www.youtube.com/watch?v=mzRklnHP5iU"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E7E47C3-DECB-AD88-B4FB-4BC107445229}"/>
              </a:ext>
            </a:extLst>
          </p:cNvPr>
          <p:cNvSpPr>
            <a:spLocks noGrp="1"/>
          </p:cNvSpPr>
          <p:nvPr>
            <p:ph type="ctrTitle"/>
          </p:nvPr>
        </p:nvSpPr>
        <p:spPr>
          <a:xfrm>
            <a:off x="1268630" y="1305074"/>
            <a:ext cx="7315200" cy="3255264"/>
          </a:xfrm>
        </p:spPr>
        <p:txBody>
          <a:bodyPr>
            <a:noAutofit/>
          </a:bodyPr>
          <a:lstStyle/>
          <a:p>
            <a:r>
              <a:rPr lang="el-GR" sz="4400" dirty="0"/>
              <a:t>Καινοτομίες στην Επαγγελματική Εκπαίδευση και Κατάρτιση (ΕΕΚ): </a:t>
            </a:r>
            <a:br>
              <a:rPr lang="en-US" sz="4400" dirty="0"/>
            </a:br>
            <a:r>
              <a:rPr lang="el-GR" sz="4000" i="1" dirty="0"/>
              <a:t>Μια εκπαιδευτική επίσκεψη στη Φινλανδία</a:t>
            </a:r>
            <a:endParaRPr lang="el-GR" sz="4400" i="1" dirty="0"/>
          </a:p>
        </p:txBody>
      </p:sp>
      <p:sp>
        <p:nvSpPr>
          <p:cNvPr id="3" name="Υπότιτλος 2">
            <a:extLst>
              <a:ext uri="{FF2B5EF4-FFF2-40B4-BE49-F238E27FC236}">
                <a16:creationId xmlns:a16="http://schemas.microsoft.com/office/drawing/2014/main" id="{BDBADB36-2C51-EF5F-33E7-D523428E2161}"/>
              </a:ext>
            </a:extLst>
          </p:cNvPr>
          <p:cNvSpPr>
            <a:spLocks noGrp="1"/>
          </p:cNvSpPr>
          <p:nvPr>
            <p:ph type="subTitle" idx="1"/>
          </p:nvPr>
        </p:nvSpPr>
        <p:spPr>
          <a:xfrm>
            <a:off x="1401153" y="4683497"/>
            <a:ext cx="3730402" cy="358954"/>
          </a:xfrm>
        </p:spPr>
        <p:txBody>
          <a:bodyPr>
            <a:normAutofit fontScale="92500" lnSpcReduction="10000"/>
          </a:bodyPr>
          <a:lstStyle/>
          <a:p>
            <a:r>
              <a:rPr lang="el-GR" dirty="0"/>
              <a:t>11-15 Μαΐου 2026, Ελσίνκι</a:t>
            </a:r>
          </a:p>
        </p:txBody>
      </p:sp>
      <p:pic>
        <p:nvPicPr>
          <p:cNvPr id="4" name="Εικόνα 3" descr="https://upload.wikimedia.org/wikipedia/commons/thumb/b/bc/Flag_of_Finland.svg/250px-Flag_of_Finland.svg.png">
            <a:extLst>
              <a:ext uri="{FF2B5EF4-FFF2-40B4-BE49-F238E27FC236}">
                <a16:creationId xmlns:a16="http://schemas.microsoft.com/office/drawing/2014/main" id="{474FFBFB-2C2D-38B2-E510-32227EE0C698}"/>
              </a:ext>
            </a:extLst>
          </p:cNvPr>
          <p:cNvPicPr>
            <a:picLocks noChangeAspect="1"/>
          </p:cNvPicPr>
          <p:nvPr/>
        </p:nvPicPr>
        <p:blipFill>
          <a:blip r:embed="rId2"/>
          <a:stretch>
            <a:fillRect/>
          </a:stretch>
        </p:blipFill>
        <p:spPr>
          <a:xfrm>
            <a:off x="129190" y="3338241"/>
            <a:ext cx="807797" cy="494372"/>
          </a:xfrm>
          <a:prstGeom prst="rect">
            <a:avLst/>
          </a:prstGeom>
        </p:spPr>
      </p:pic>
      <p:pic>
        <p:nvPicPr>
          <p:cNvPr id="5" name="Εικόνα 4" descr="https://upload.wikimedia.org/wikipedia/commons/thumb/5/5c/Flag_of_Greece.svg/3840px-Flag_of_Greece.svg.png">
            <a:extLst>
              <a:ext uri="{FF2B5EF4-FFF2-40B4-BE49-F238E27FC236}">
                <a16:creationId xmlns:a16="http://schemas.microsoft.com/office/drawing/2014/main" id="{610B508D-F98F-B3B4-10D9-50F7A7A51A37}"/>
              </a:ext>
            </a:extLst>
          </p:cNvPr>
          <p:cNvPicPr>
            <a:picLocks noChangeAspect="1"/>
          </p:cNvPicPr>
          <p:nvPr/>
        </p:nvPicPr>
        <p:blipFill>
          <a:blip r:embed="rId3"/>
          <a:stretch>
            <a:fillRect/>
          </a:stretch>
        </p:blipFill>
        <p:spPr>
          <a:xfrm>
            <a:off x="111493" y="2580019"/>
            <a:ext cx="825494" cy="550329"/>
          </a:xfrm>
          <a:prstGeom prst="rect">
            <a:avLst/>
          </a:prstGeom>
        </p:spPr>
      </p:pic>
      <p:pic>
        <p:nvPicPr>
          <p:cNvPr id="6" name="Εικόνα 5" descr="https://epal-sidir.ser.sch.gr/wp-content/uploads/2025/02/%CE%A3%CE%99%CE%94%CE%95%CE%A0%CE%91%CE%9B_Logo.png">
            <a:extLst>
              <a:ext uri="{FF2B5EF4-FFF2-40B4-BE49-F238E27FC236}">
                <a16:creationId xmlns:a16="http://schemas.microsoft.com/office/drawing/2014/main" id="{C40E6996-E463-688C-89E3-6FDE1CC87BDB}"/>
              </a:ext>
            </a:extLst>
          </p:cNvPr>
          <p:cNvPicPr>
            <a:picLocks noChangeAspect="1"/>
          </p:cNvPicPr>
          <p:nvPr/>
        </p:nvPicPr>
        <p:blipFill>
          <a:blip r:embed="rId4"/>
          <a:stretch>
            <a:fillRect/>
          </a:stretch>
        </p:blipFill>
        <p:spPr>
          <a:xfrm>
            <a:off x="111493" y="1539724"/>
            <a:ext cx="825494" cy="832402"/>
          </a:xfrm>
          <a:prstGeom prst="rect">
            <a:avLst/>
          </a:prstGeom>
        </p:spPr>
      </p:pic>
      <p:pic>
        <p:nvPicPr>
          <p:cNvPr id="10" name="Εικόνα 9">
            <a:extLst>
              <a:ext uri="{FF2B5EF4-FFF2-40B4-BE49-F238E27FC236}">
                <a16:creationId xmlns:a16="http://schemas.microsoft.com/office/drawing/2014/main" id="{6AAE1CA2-0A24-6E64-F5D0-FD43FE06C8AD}"/>
              </a:ext>
            </a:extLst>
          </p:cNvPr>
          <p:cNvPicPr>
            <a:picLocks noChangeAspect="1"/>
          </p:cNvPicPr>
          <p:nvPr/>
        </p:nvPicPr>
        <p:blipFill>
          <a:blip r:embed="rId5"/>
          <a:stretch>
            <a:fillRect/>
          </a:stretch>
        </p:blipFill>
        <p:spPr>
          <a:xfrm rot="5400000">
            <a:off x="8108407" y="1978391"/>
            <a:ext cx="5144004" cy="2901218"/>
          </a:xfrm>
          <a:prstGeom prst="rect">
            <a:avLst/>
          </a:prstGeom>
        </p:spPr>
      </p:pic>
    </p:spTree>
    <p:extLst>
      <p:ext uri="{BB962C8B-B14F-4D97-AF65-F5344CB8AC3E}">
        <p14:creationId xmlns:p14="http://schemas.microsoft.com/office/powerpoint/2010/main" val="34771670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CED0AC8-BB0C-5360-3EB7-058A39B556C2}"/>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DB8424AB-D56B-4256-866A-5B54DE93C2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l-GR"/>
          </a:p>
        </p:txBody>
      </p:sp>
      <p:sp>
        <p:nvSpPr>
          <p:cNvPr id="16" name="Rectangle 15">
            <a:extLst>
              <a:ext uri="{FF2B5EF4-FFF2-40B4-BE49-F238E27FC236}">
                <a16:creationId xmlns:a16="http://schemas.microsoft.com/office/drawing/2014/main" id="{FC999C28-AD33-4EB7-A5F1-C06D10A5FD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l-GR"/>
          </a:p>
        </p:txBody>
      </p:sp>
      <p:sp useBgFill="1">
        <p:nvSpPr>
          <p:cNvPr id="18" name="Rectangle 17">
            <a:extLst>
              <a:ext uri="{FF2B5EF4-FFF2-40B4-BE49-F238E27FC236}">
                <a16:creationId xmlns:a16="http://schemas.microsoft.com/office/drawing/2014/main" id="{0864E5C9-52C9-4572-AC75-548B9B9C26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45CC6500-4DBD-4C34-BC14-2387FB483B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61999"/>
            <a:ext cx="4642228"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l-GR"/>
          </a:p>
        </p:txBody>
      </p:sp>
      <p:sp>
        <p:nvSpPr>
          <p:cNvPr id="4" name="Τίτλος 3">
            <a:extLst>
              <a:ext uri="{FF2B5EF4-FFF2-40B4-BE49-F238E27FC236}">
                <a16:creationId xmlns:a16="http://schemas.microsoft.com/office/drawing/2014/main" id="{37DC3E9A-1BBA-0E7C-5B08-884D0AD33001}"/>
              </a:ext>
            </a:extLst>
          </p:cNvPr>
          <p:cNvSpPr>
            <a:spLocks noGrp="1"/>
          </p:cNvSpPr>
          <p:nvPr>
            <p:ph type="title"/>
          </p:nvPr>
        </p:nvSpPr>
        <p:spPr>
          <a:xfrm>
            <a:off x="571086" y="2654254"/>
            <a:ext cx="3258688" cy="1540348"/>
          </a:xfrm>
        </p:spPr>
        <p:txBody>
          <a:bodyPr vert="horz" lIns="91440" tIns="45720" rIns="91440" bIns="45720" rtlCol="0" anchor="b">
            <a:normAutofit/>
          </a:bodyPr>
          <a:lstStyle/>
          <a:p>
            <a:r>
              <a:rPr lang="en-US" sz="4800" spc="-100" dirty="0" err="1"/>
              <a:t>Δι</a:t>
            </a:r>
            <a:r>
              <a:rPr lang="en-US" sz="4800" spc="-100" dirty="0"/>
              <a:t>α βίου μάθηση</a:t>
            </a:r>
          </a:p>
        </p:txBody>
      </p:sp>
      <p:pic>
        <p:nvPicPr>
          <p:cNvPr id="9" name="Εικόνα 8">
            <a:extLst>
              <a:ext uri="{FF2B5EF4-FFF2-40B4-BE49-F238E27FC236}">
                <a16:creationId xmlns:a16="http://schemas.microsoft.com/office/drawing/2014/main" id="{70B1FDC9-F648-621E-E23A-AF055411BBD3}"/>
              </a:ext>
            </a:extLst>
          </p:cNvPr>
          <p:cNvPicPr>
            <a:picLocks noChangeAspect="1"/>
          </p:cNvPicPr>
          <p:nvPr/>
        </p:nvPicPr>
        <p:blipFill>
          <a:blip r:embed="rId2"/>
          <a:stretch>
            <a:fillRect/>
          </a:stretch>
        </p:blipFill>
        <p:spPr>
          <a:xfrm>
            <a:off x="5250873" y="478322"/>
            <a:ext cx="6072169" cy="6072169"/>
          </a:xfrm>
          <a:prstGeom prst="rect">
            <a:avLst/>
          </a:prstGeom>
        </p:spPr>
      </p:pic>
      <p:sp>
        <p:nvSpPr>
          <p:cNvPr id="22" name="Rectangle 21">
            <a:extLst>
              <a:ext uri="{FF2B5EF4-FFF2-40B4-BE49-F238E27FC236}">
                <a16:creationId xmlns:a16="http://schemas.microsoft.com/office/drawing/2014/main" id="{4E34A3B6-BAD2-4156-BDC6-4736248BF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l-GR"/>
          </a:p>
        </p:txBody>
      </p:sp>
    </p:spTree>
    <p:extLst>
      <p:ext uri="{BB962C8B-B14F-4D97-AF65-F5344CB8AC3E}">
        <p14:creationId xmlns:p14="http://schemas.microsoft.com/office/powerpoint/2010/main" val="37865025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a:extLst>
              <a:ext uri="{FF2B5EF4-FFF2-40B4-BE49-F238E27FC236}">
                <a16:creationId xmlns:a16="http://schemas.microsoft.com/office/drawing/2014/main" id="{35ED9BF9-130B-EF67-DA55-A4F1CB6EC35F}"/>
              </a:ext>
            </a:extLst>
          </p:cNvPr>
          <p:cNvPicPr>
            <a:picLocks noChangeAspect="1"/>
          </p:cNvPicPr>
          <p:nvPr/>
        </p:nvPicPr>
        <p:blipFill>
          <a:blip r:embed="rId2"/>
          <a:stretch>
            <a:fillRect/>
          </a:stretch>
        </p:blipFill>
        <p:spPr>
          <a:xfrm>
            <a:off x="2836742" y="499730"/>
            <a:ext cx="9237741" cy="5858540"/>
          </a:xfrm>
          <a:prstGeom prst="rect">
            <a:avLst/>
          </a:prstGeom>
        </p:spPr>
      </p:pic>
      <p:sp>
        <p:nvSpPr>
          <p:cNvPr id="6" name="Τίτλος 1">
            <a:extLst>
              <a:ext uri="{FF2B5EF4-FFF2-40B4-BE49-F238E27FC236}">
                <a16:creationId xmlns:a16="http://schemas.microsoft.com/office/drawing/2014/main" id="{1CBAF6E7-D241-82D5-316D-0EF0FBEB78A5}"/>
              </a:ext>
            </a:extLst>
          </p:cNvPr>
          <p:cNvSpPr>
            <a:spLocks noGrp="1"/>
          </p:cNvSpPr>
          <p:nvPr>
            <p:ph type="title"/>
          </p:nvPr>
        </p:nvSpPr>
        <p:spPr>
          <a:xfrm>
            <a:off x="238020" y="1208898"/>
            <a:ext cx="1782166" cy="4601183"/>
          </a:xfrm>
        </p:spPr>
        <p:txBody>
          <a:bodyPr vert="horz" lIns="91440" tIns="45720" rIns="91440" bIns="45720" rtlCol="0">
            <a:normAutofit/>
          </a:bodyPr>
          <a:lstStyle/>
          <a:p>
            <a:br>
              <a:rPr lang="el-GR" sz="2000" spc="-100" dirty="0"/>
            </a:br>
            <a:r>
              <a:rPr lang="en-US" sz="2800" spc="-100" dirty="0"/>
              <a:t>Ισότητα</a:t>
            </a:r>
            <a:br>
              <a:rPr lang="el-GR" sz="2000" spc="-100" dirty="0"/>
            </a:br>
            <a:br>
              <a:rPr lang="el-GR" sz="2000" spc="-100" dirty="0"/>
            </a:br>
            <a:r>
              <a:rPr lang="el-GR" sz="2000" i="1" spc="-100" dirty="0"/>
              <a:t>Δωρεάν εκπαίδευση για όλους</a:t>
            </a:r>
            <a:endParaRPr lang="en-US" sz="2000" i="1" spc="-100" dirty="0"/>
          </a:p>
        </p:txBody>
      </p:sp>
    </p:spTree>
    <p:extLst>
      <p:ext uri="{BB962C8B-B14F-4D97-AF65-F5344CB8AC3E}">
        <p14:creationId xmlns:p14="http://schemas.microsoft.com/office/powerpoint/2010/main" val="31763385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4" name="Rectangle 37">
            <a:extLst>
              <a:ext uri="{FF2B5EF4-FFF2-40B4-BE49-F238E27FC236}">
                <a16:creationId xmlns:a16="http://schemas.microsoft.com/office/drawing/2014/main" id="{64D545DB-8A58-4FDC-8FF8-F99D917C37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39">
            <a:extLst>
              <a:ext uri="{FF2B5EF4-FFF2-40B4-BE49-F238E27FC236}">
                <a16:creationId xmlns:a16="http://schemas.microsoft.com/office/drawing/2014/main" id="{53F02532-0429-47BE-B7D5-89B31C0C80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6729" y="757325"/>
            <a:ext cx="3549144" cy="53293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E7597C14-9F07-C70A-CF84-B8CE104A369C}"/>
              </a:ext>
            </a:extLst>
          </p:cNvPr>
          <p:cNvSpPr>
            <a:spLocks noGrp="1"/>
          </p:cNvSpPr>
          <p:nvPr>
            <p:ph type="title"/>
          </p:nvPr>
        </p:nvSpPr>
        <p:spPr>
          <a:xfrm>
            <a:off x="8389648" y="1123837"/>
            <a:ext cx="2947482" cy="4601183"/>
          </a:xfrm>
        </p:spPr>
        <p:txBody>
          <a:bodyPr vert="horz" lIns="91440" tIns="45720" rIns="91440" bIns="45720" rtlCol="0">
            <a:normAutofit/>
          </a:bodyPr>
          <a:lstStyle/>
          <a:p>
            <a:r>
              <a:rPr lang="el-GR" spc="-100" dirty="0"/>
              <a:t>Ε</a:t>
            </a:r>
            <a:r>
              <a:rPr lang="el-GR" i="1" spc="-100" dirty="0"/>
              <a:t>κπαίδευση για όλους</a:t>
            </a:r>
            <a:endParaRPr lang="en-US" i="1" spc="-100" dirty="0"/>
          </a:p>
        </p:txBody>
      </p:sp>
      <p:sp>
        <p:nvSpPr>
          <p:cNvPr id="13" name="Θέση περιεχομένου 12">
            <a:extLst>
              <a:ext uri="{FF2B5EF4-FFF2-40B4-BE49-F238E27FC236}">
                <a16:creationId xmlns:a16="http://schemas.microsoft.com/office/drawing/2014/main" id="{DF08B208-0570-7834-878B-9FBE10EC04AB}"/>
              </a:ext>
            </a:extLst>
          </p:cNvPr>
          <p:cNvSpPr>
            <a:spLocks noGrp="1"/>
          </p:cNvSpPr>
          <p:nvPr>
            <p:ph idx="1"/>
          </p:nvPr>
        </p:nvSpPr>
        <p:spPr>
          <a:xfrm>
            <a:off x="643466" y="864108"/>
            <a:ext cx="6987135" cy="5120640"/>
          </a:xfrm>
        </p:spPr>
        <p:txBody>
          <a:bodyPr>
            <a:normAutofit/>
          </a:bodyPr>
          <a:lstStyle/>
          <a:p>
            <a:pPr marL="0" indent="0">
              <a:buNone/>
            </a:pPr>
            <a:r>
              <a:rPr lang="el-GR" dirty="0">
                <a:solidFill>
                  <a:schemeClr val="tx1"/>
                </a:solidFill>
              </a:rPr>
              <a:t>Το φινλανδικό μοντέλο αποδεικνύει ότι η ισότητα στην εκπαίδευση δεν σημαίνει να παρέχεις σε όλους το ίδιο πράγμα, αλλά </a:t>
            </a:r>
            <a:r>
              <a:rPr lang="el-GR" b="1" dirty="0">
                <a:solidFill>
                  <a:schemeClr val="tx1"/>
                </a:solidFill>
              </a:rPr>
              <a:t>να παρέχεις στον καθένα αυτό ακριβώς που χρειάζεται για να πετύχει</a:t>
            </a:r>
            <a:r>
              <a:rPr lang="el-GR" dirty="0">
                <a:solidFill>
                  <a:schemeClr val="tx1"/>
                </a:solidFill>
              </a:rPr>
              <a:t>.</a:t>
            </a:r>
          </a:p>
        </p:txBody>
      </p:sp>
      <p:sp>
        <p:nvSpPr>
          <p:cNvPr id="46" name="Rectangle 41">
            <a:extLst>
              <a:ext uri="{FF2B5EF4-FFF2-40B4-BE49-F238E27FC236}">
                <a16:creationId xmlns:a16="http://schemas.microsoft.com/office/drawing/2014/main" id="{E3401C9A-B20D-42B0-B7C0-0E4D1CE585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14060"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l-GR"/>
          </a:p>
        </p:txBody>
      </p:sp>
    </p:spTree>
    <p:extLst>
      <p:ext uri="{BB962C8B-B14F-4D97-AF65-F5344CB8AC3E}">
        <p14:creationId xmlns:p14="http://schemas.microsoft.com/office/powerpoint/2010/main" val="38104497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95B356-C291-C4AB-7CB0-002D7FE930C6}"/>
            </a:ext>
          </a:extLst>
        </p:cNvPr>
        <p:cNvGrpSpPr/>
        <p:nvPr/>
      </p:nvGrpSpPr>
      <p:grpSpPr>
        <a:xfrm>
          <a:off x="0" y="0"/>
          <a:ext cx="0" cy="0"/>
          <a:chOff x="0" y="0"/>
          <a:chExt cx="0" cy="0"/>
        </a:xfrm>
      </p:grpSpPr>
      <p:sp>
        <p:nvSpPr>
          <p:cNvPr id="3" name="Ορθογώνιο: Στρογγύλεμα γωνιών 2">
            <a:extLst>
              <a:ext uri="{FF2B5EF4-FFF2-40B4-BE49-F238E27FC236}">
                <a16:creationId xmlns:a16="http://schemas.microsoft.com/office/drawing/2014/main" id="{D3158200-9209-8E69-BD89-34271B0D2BAA}"/>
              </a:ext>
            </a:extLst>
          </p:cNvPr>
          <p:cNvSpPr/>
          <p:nvPr/>
        </p:nvSpPr>
        <p:spPr>
          <a:xfrm>
            <a:off x="4045527" y="5025080"/>
            <a:ext cx="6885709" cy="93649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 name="Τίτλος 1">
            <a:extLst>
              <a:ext uri="{FF2B5EF4-FFF2-40B4-BE49-F238E27FC236}">
                <a16:creationId xmlns:a16="http://schemas.microsoft.com/office/drawing/2014/main" id="{BC8C4CC1-D5EB-9FD7-6D8B-16DCF71A8843}"/>
              </a:ext>
            </a:extLst>
          </p:cNvPr>
          <p:cNvSpPr>
            <a:spLocks noGrp="1"/>
          </p:cNvSpPr>
          <p:nvPr>
            <p:ph type="title"/>
          </p:nvPr>
        </p:nvSpPr>
        <p:spPr>
          <a:xfrm>
            <a:off x="323939" y="1430066"/>
            <a:ext cx="2356915" cy="3255264"/>
          </a:xfrm>
        </p:spPr>
        <p:txBody>
          <a:bodyPr vert="horz" lIns="91440" tIns="45720" rIns="91440" bIns="45720" rtlCol="0" anchor="b">
            <a:noAutofit/>
          </a:bodyPr>
          <a:lstStyle/>
          <a:p>
            <a:r>
              <a:rPr lang="el-GR" sz="2800" b="1" dirty="0"/>
              <a:t>Ατομικό Πλάνο Ανάπτυξης και Μάθησης</a:t>
            </a:r>
            <a:r>
              <a:rPr lang="el-GR" sz="2800" dirty="0"/>
              <a:t>.</a:t>
            </a:r>
            <a:br>
              <a:rPr lang="en-US" sz="2800" spc="-100" dirty="0"/>
            </a:br>
            <a:r>
              <a:rPr lang="en-US" sz="2800" spc="-100" dirty="0"/>
              <a:t>(Personal Based Plans)</a:t>
            </a:r>
          </a:p>
        </p:txBody>
      </p:sp>
      <p:sp>
        <p:nvSpPr>
          <p:cNvPr id="8" name="TextBox 7">
            <a:extLst>
              <a:ext uri="{FF2B5EF4-FFF2-40B4-BE49-F238E27FC236}">
                <a16:creationId xmlns:a16="http://schemas.microsoft.com/office/drawing/2014/main" id="{44095F5C-B238-C615-A93D-C3A94A895D1C}"/>
              </a:ext>
            </a:extLst>
          </p:cNvPr>
          <p:cNvSpPr txBox="1"/>
          <p:nvPr/>
        </p:nvSpPr>
        <p:spPr>
          <a:xfrm>
            <a:off x="4140490" y="975594"/>
            <a:ext cx="6099462" cy="4801314"/>
          </a:xfrm>
          <a:prstGeom prst="rect">
            <a:avLst/>
          </a:prstGeom>
          <a:noFill/>
        </p:spPr>
        <p:txBody>
          <a:bodyPr wrap="square">
            <a:spAutoFit/>
          </a:bodyPr>
          <a:lstStyle/>
          <a:p>
            <a:r>
              <a:rPr lang="el-GR" dirty="0"/>
              <a:t>Η διαδικασία βασίζεται στην ισότητα και τη συνεργασία. Δεν έρχεται ο δάσκαλος «από ψηλά» να επιβάλει στόχους.</a:t>
            </a:r>
          </a:p>
          <a:p>
            <a:r>
              <a:rPr lang="el-GR" dirty="0"/>
              <a:t> Αντίθετα, διοργανώνεται μια συνάντηση όπου κάθονται στο ίδιο τραπέζι:</a:t>
            </a:r>
          </a:p>
          <a:p>
            <a:endParaRPr lang="el-GR" dirty="0"/>
          </a:p>
          <a:p>
            <a:r>
              <a:rPr lang="el-GR" b="1" dirty="0"/>
              <a:t>Ο μαθητής</a:t>
            </a:r>
            <a:r>
              <a:rPr lang="el-GR" dirty="0"/>
              <a:t> </a:t>
            </a:r>
          </a:p>
          <a:p>
            <a:r>
              <a:rPr lang="el-GR" b="1" dirty="0"/>
              <a:t>Οι γονείς</a:t>
            </a:r>
            <a:endParaRPr lang="el-GR" dirty="0"/>
          </a:p>
          <a:p>
            <a:r>
              <a:rPr lang="el-GR" b="1" dirty="0"/>
              <a:t>Ο υπεύθυνος εκπαιδευτικός</a:t>
            </a:r>
            <a:r>
              <a:rPr lang="el-GR" dirty="0"/>
              <a:t> (και αν χρειάζεται, ο ειδικός παιδαγωγός)</a:t>
            </a:r>
          </a:p>
          <a:p>
            <a:endParaRPr lang="el-GR" i="1" dirty="0"/>
          </a:p>
          <a:p>
            <a:pPr marL="285750" indent="-285750">
              <a:buFont typeface="Arial" panose="020B0604020202020204" pitchFamily="34" charset="0"/>
              <a:buChar char="•"/>
            </a:pPr>
            <a:r>
              <a:rPr lang="el-GR" dirty="0"/>
              <a:t>Καταγραφή Δυνατών Σημείων &amp; Ενδιαφερόντων</a:t>
            </a:r>
          </a:p>
          <a:p>
            <a:pPr marL="285750" indent="-285750">
              <a:buFont typeface="Arial" panose="020B0604020202020204" pitchFamily="34" charset="0"/>
              <a:buChar char="•"/>
            </a:pPr>
            <a:r>
              <a:rPr lang="el-GR" dirty="0"/>
              <a:t>Καθορισμός Προσωπικών Στόχων</a:t>
            </a:r>
          </a:p>
          <a:p>
            <a:pPr marL="285750" indent="-285750">
              <a:buFont typeface="Arial" panose="020B0604020202020204" pitchFamily="34" charset="0"/>
              <a:buChar char="•"/>
            </a:pPr>
            <a:r>
              <a:rPr lang="el-GR" dirty="0"/>
              <a:t>Επιλογή Μεθόδων</a:t>
            </a:r>
          </a:p>
          <a:p>
            <a:pPr marL="285750" indent="-285750">
              <a:buFont typeface="Arial" panose="020B0604020202020204" pitchFamily="34" charset="0"/>
              <a:buChar char="•"/>
            </a:pPr>
            <a:r>
              <a:rPr lang="el-GR" dirty="0"/>
              <a:t>Συνεχής Ανατροφοδότηση </a:t>
            </a:r>
          </a:p>
          <a:p>
            <a:pPr marL="285750" indent="-285750">
              <a:buFont typeface="Arial" panose="020B0604020202020204" pitchFamily="34" charset="0"/>
              <a:buChar char="•"/>
            </a:pPr>
            <a:endParaRPr lang="el-GR" dirty="0"/>
          </a:p>
          <a:p>
            <a:pPr>
              <a:buNone/>
            </a:pPr>
            <a:r>
              <a:rPr lang="el-GR" sz="1200" b="1" i="1" dirty="0">
                <a:solidFill>
                  <a:schemeClr val="bg1"/>
                </a:solidFill>
              </a:rPr>
              <a:t>Δεν υπάρχουν εθνικά τεστ</a:t>
            </a:r>
            <a:r>
              <a:rPr lang="el-GR" sz="1200" i="1" dirty="0">
                <a:solidFill>
                  <a:schemeClr val="bg1"/>
                </a:solidFill>
              </a:rPr>
              <a:t> καθ' όλη τη διάρκεια της υποχρεωτικής εκπαίδευσης (μέχρι τα 16).</a:t>
            </a:r>
          </a:p>
          <a:p>
            <a:pPr>
              <a:buNone/>
            </a:pPr>
            <a:r>
              <a:rPr lang="el-GR" sz="1200" i="1" dirty="0">
                <a:solidFill>
                  <a:schemeClr val="bg1"/>
                </a:solidFill>
              </a:rPr>
              <a:t>Η μοναδική μεγάλη εξέταση γίνεται στο τέλος του Λυκείου (</a:t>
            </a:r>
            <a:r>
              <a:rPr lang="el-GR" sz="1200" i="1" dirty="0" err="1">
                <a:solidFill>
                  <a:schemeClr val="bg1"/>
                </a:solidFill>
              </a:rPr>
              <a:t>Matriculation</a:t>
            </a:r>
            <a:r>
              <a:rPr lang="el-GR" sz="1200" i="1" dirty="0">
                <a:solidFill>
                  <a:schemeClr val="bg1"/>
                </a:solidFill>
              </a:rPr>
              <a:t> </a:t>
            </a:r>
            <a:r>
              <a:rPr lang="el-GR" sz="1200" i="1" dirty="0" err="1">
                <a:solidFill>
                  <a:schemeClr val="bg1"/>
                </a:solidFill>
              </a:rPr>
              <a:t>Examination</a:t>
            </a:r>
            <a:r>
              <a:rPr lang="el-GR" sz="1200" i="1" dirty="0">
                <a:solidFill>
                  <a:schemeClr val="bg1"/>
                </a:solidFill>
              </a:rPr>
              <a:t>), αλλά και εκεί, οι μαθητές έχουν επιλογές ως προς τα μαθήματα στα οποία θα εξεταστούν</a:t>
            </a:r>
          </a:p>
        </p:txBody>
      </p:sp>
    </p:spTree>
    <p:extLst>
      <p:ext uri="{BB962C8B-B14F-4D97-AF65-F5344CB8AC3E}">
        <p14:creationId xmlns:p14="http://schemas.microsoft.com/office/powerpoint/2010/main" val="27204324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B7CA8B1-0881-BD25-E57E-2CD69E553971}"/>
            </a:ext>
          </a:extLst>
        </p:cNvPr>
        <p:cNvGrpSpPr/>
        <p:nvPr/>
      </p:nvGrpSpPr>
      <p:grpSpPr>
        <a:xfrm>
          <a:off x="0" y="0"/>
          <a:ext cx="0" cy="0"/>
          <a:chOff x="0" y="0"/>
          <a:chExt cx="0" cy="0"/>
        </a:xfrm>
      </p:grpSpPr>
      <p:sp>
        <p:nvSpPr>
          <p:cNvPr id="35" name="Rectangle 34">
            <a:extLst>
              <a:ext uri="{FF2B5EF4-FFF2-40B4-BE49-F238E27FC236}">
                <a16:creationId xmlns:a16="http://schemas.microsoft.com/office/drawing/2014/main" id="{DB8424AB-D56B-4256-866A-5B54DE93C2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l-GR"/>
          </a:p>
        </p:txBody>
      </p:sp>
      <p:sp>
        <p:nvSpPr>
          <p:cNvPr id="37" name="Rectangle 36">
            <a:extLst>
              <a:ext uri="{FF2B5EF4-FFF2-40B4-BE49-F238E27FC236}">
                <a16:creationId xmlns:a16="http://schemas.microsoft.com/office/drawing/2014/main" id="{FC999C28-AD33-4EB7-A5F1-C06D10A5FD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l-GR"/>
          </a:p>
        </p:txBody>
      </p:sp>
      <p:sp useBgFill="1">
        <p:nvSpPr>
          <p:cNvPr id="39" name="Rectangle 38">
            <a:extLst>
              <a:ext uri="{FF2B5EF4-FFF2-40B4-BE49-F238E27FC236}">
                <a16:creationId xmlns:a16="http://schemas.microsoft.com/office/drawing/2014/main" id="{07CBBDD0-4420-4A50-96AB-392F9B97CF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465BA403-54B9-4A0B-BC79-028C495C03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7" y="761999"/>
            <a:ext cx="7552943"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l-GR"/>
          </a:p>
        </p:txBody>
      </p:sp>
      <p:sp>
        <p:nvSpPr>
          <p:cNvPr id="2" name="Τίτλος 1">
            <a:extLst>
              <a:ext uri="{FF2B5EF4-FFF2-40B4-BE49-F238E27FC236}">
                <a16:creationId xmlns:a16="http://schemas.microsoft.com/office/drawing/2014/main" id="{0BDEB0EF-2956-BD01-F7C6-16338D113462}"/>
              </a:ext>
            </a:extLst>
          </p:cNvPr>
          <p:cNvSpPr>
            <a:spLocks noGrp="1"/>
          </p:cNvSpPr>
          <p:nvPr>
            <p:ph type="title"/>
          </p:nvPr>
        </p:nvSpPr>
        <p:spPr>
          <a:xfrm>
            <a:off x="5054082" y="1298448"/>
            <a:ext cx="6068070" cy="3255264"/>
          </a:xfrm>
        </p:spPr>
        <p:txBody>
          <a:bodyPr vert="horz" lIns="91440" tIns="45720" rIns="91440" bIns="45720" rtlCol="0" anchor="b">
            <a:normAutofit/>
          </a:bodyPr>
          <a:lstStyle/>
          <a:p>
            <a:r>
              <a:rPr lang="en-US" b="1" spc="-100" dirty="0" err="1"/>
              <a:t>Αυτονομί</a:t>
            </a:r>
            <a:r>
              <a:rPr lang="en-US" b="1" spc="-100" dirty="0"/>
              <a:t>α</a:t>
            </a:r>
            <a:br>
              <a:rPr lang="en-US" sz="2000" b="1" spc="-100" dirty="0"/>
            </a:br>
            <a:br>
              <a:rPr lang="en-US" sz="2000" b="1" spc="-100" dirty="0"/>
            </a:br>
            <a:r>
              <a:rPr lang="en-US" sz="2000" spc="-100" dirty="0"/>
              <a:t>Τα σχολεία διαχειρίζονται το budget </a:t>
            </a:r>
            <a:r>
              <a:rPr lang="el-GR" sz="2000" spc="-100" dirty="0"/>
              <a:t> με τις δικιές τους προτεραιότητες.</a:t>
            </a:r>
            <a:br>
              <a:rPr lang="el-GR" sz="2000" spc="-100" dirty="0"/>
            </a:br>
            <a:br>
              <a:rPr lang="el-GR" sz="2000" spc="-100" dirty="0"/>
            </a:br>
            <a:r>
              <a:rPr lang="en-US" sz="2000" spc="-100" dirty="0" err="1"/>
              <a:t>Οι</a:t>
            </a:r>
            <a:r>
              <a:rPr lang="en-US" sz="2000" spc="-100" dirty="0"/>
              <a:t> κα</a:t>
            </a:r>
            <a:r>
              <a:rPr lang="en-US" sz="2000" spc="-100" dirty="0" err="1"/>
              <a:t>θηγητές</a:t>
            </a:r>
            <a:r>
              <a:rPr lang="en-US" sz="2000" spc="-100" dirty="0"/>
              <a:t> </a:t>
            </a:r>
            <a:r>
              <a:rPr lang="en-US" sz="2000" spc="-100" dirty="0" err="1"/>
              <a:t>έχουν</a:t>
            </a:r>
            <a:r>
              <a:rPr lang="en-US" sz="2000" spc="-100" dirty="0"/>
              <a:t> </a:t>
            </a:r>
            <a:r>
              <a:rPr lang="en-US" sz="2000" spc="-100" dirty="0" err="1"/>
              <a:t>ελευθερί</a:t>
            </a:r>
            <a:r>
              <a:rPr lang="en-US" sz="2000" spc="-100" dirty="0"/>
              <a:t>α στο </a:t>
            </a:r>
            <a:r>
              <a:rPr lang="en-US" sz="2000" b="1" spc="-100" dirty="0"/>
              <a:t>τι</a:t>
            </a:r>
            <a:r>
              <a:rPr lang="en-US" sz="2000" spc="-100" dirty="0"/>
              <a:t> θα διδάξουν, </a:t>
            </a:r>
            <a:r>
              <a:rPr lang="en-US" sz="2000" b="1" spc="-100" dirty="0"/>
              <a:t>πως</a:t>
            </a:r>
            <a:r>
              <a:rPr lang="en-US" sz="2000" spc="-100" dirty="0"/>
              <a:t> και με </a:t>
            </a:r>
            <a:r>
              <a:rPr lang="en-US" sz="2000" b="1" spc="-100" dirty="0"/>
              <a:t>ποια</a:t>
            </a:r>
            <a:r>
              <a:rPr lang="en-US" sz="2000" spc="-100" dirty="0"/>
              <a:t> βιβλία και υλικά.</a:t>
            </a:r>
            <a:br>
              <a:rPr lang="en-US" sz="2000" spc="-100" dirty="0"/>
            </a:br>
            <a:br>
              <a:rPr lang="en-US" sz="2000" spc="-100" dirty="0"/>
            </a:br>
            <a:r>
              <a:rPr lang="en-US" sz="2000" spc="-100" dirty="0"/>
              <a:t>Το </a:t>
            </a:r>
            <a:r>
              <a:rPr lang="en-US" sz="2000" spc="-100" dirty="0" err="1"/>
              <a:t>σχολείο</a:t>
            </a:r>
            <a:r>
              <a:rPr lang="en-US" sz="2000" spc="-100" dirty="0"/>
              <a:t> μπ</a:t>
            </a:r>
            <a:r>
              <a:rPr lang="en-US" sz="2000" spc="-100" dirty="0" err="1"/>
              <a:t>ορεί</a:t>
            </a:r>
            <a:r>
              <a:rPr lang="en-US" sz="2000" spc="-100" dirty="0"/>
              <a:t> να </a:t>
            </a:r>
            <a:r>
              <a:rPr lang="en-US" sz="2000" spc="-100" dirty="0" err="1"/>
              <a:t>κάνει</a:t>
            </a:r>
            <a:r>
              <a:rPr lang="en-US" sz="2000" spc="-100" dirty="0"/>
              <a:t> </a:t>
            </a:r>
            <a:r>
              <a:rPr lang="en-US" sz="2000" spc="-100" dirty="0" err="1"/>
              <a:t>τις</a:t>
            </a:r>
            <a:r>
              <a:rPr lang="en-US" sz="2000" spc="-100" dirty="0"/>
              <a:t> </a:t>
            </a:r>
            <a:r>
              <a:rPr lang="en-US" sz="2000" spc="-100" dirty="0" err="1"/>
              <a:t>δικιές</a:t>
            </a:r>
            <a:r>
              <a:rPr lang="en-US" sz="2000" spc="-100" dirty="0"/>
              <a:t> </a:t>
            </a:r>
            <a:r>
              <a:rPr lang="en-US" sz="2000" spc="-100" dirty="0" err="1"/>
              <a:t>τους</a:t>
            </a:r>
            <a:r>
              <a:rPr lang="en-US" sz="2000" spc="-100" dirty="0"/>
              <a:t> </a:t>
            </a:r>
            <a:r>
              <a:rPr lang="en-US" sz="2000" spc="-100" dirty="0" err="1"/>
              <a:t>τάξεις</a:t>
            </a:r>
            <a:r>
              <a:rPr lang="en-US" sz="2000" spc="-100" dirty="0"/>
              <a:t> </a:t>
            </a:r>
            <a:r>
              <a:rPr lang="en-US" sz="2000" spc="-100" dirty="0" err="1"/>
              <a:t>με</a:t>
            </a:r>
            <a:r>
              <a:rPr lang="en-US" sz="2000" spc="-100" dirty="0"/>
              <a:t> </a:t>
            </a:r>
            <a:r>
              <a:rPr lang="en-US" sz="2000" spc="-100" dirty="0" err="1"/>
              <a:t>συγκεκριμένους</a:t>
            </a:r>
            <a:r>
              <a:rPr lang="en-US" sz="2000" spc="-100" dirty="0"/>
              <a:t> μα</a:t>
            </a:r>
            <a:r>
              <a:rPr lang="en-US" sz="2000" spc="-100" dirty="0" err="1"/>
              <a:t>θητές</a:t>
            </a:r>
            <a:r>
              <a:rPr lang="en-US" sz="2000" spc="-100" dirty="0"/>
              <a:t>.</a:t>
            </a:r>
          </a:p>
        </p:txBody>
      </p:sp>
      <p:sp>
        <p:nvSpPr>
          <p:cNvPr id="43" name="Rectangle 42">
            <a:extLst>
              <a:ext uri="{FF2B5EF4-FFF2-40B4-BE49-F238E27FC236}">
                <a16:creationId xmlns:a16="http://schemas.microsoft.com/office/drawing/2014/main" id="{DC8C6883-513A-4FE8-8B55-7AA2A13A9B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12"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l-GR"/>
          </a:p>
        </p:txBody>
      </p:sp>
      <p:pic>
        <p:nvPicPr>
          <p:cNvPr id="6" name="Graphic 5" descr="Κέρματα">
            <a:extLst>
              <a:ext uri="{FF2B5EF4-FFF2-40B4-BE49-F238E27FC236}">
                <a16:creationId xmlns:a16="http://schemas.microsoft.com/office/drawing/2014/main" id="{AA0CC87B-F330-40DE-57DD-6D5311C69A2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96177" y="1695799"/>
            <a:ext cx="3458249" cy="3458249"/>
          </a:xfrm>
          <a:prstGeom prst="rect">
            <a:avLst/>
          </a:prstGeom>
        </p:spPr>
      </p:pic>
    </p:spTree>
    <p:extLst>
      <p:ext uri="{BB962C8B-B14F-4D97-AF65-F5344CB8AC3E}">
        <p14:creationId xmlns:p14="http://schemas.microsoft.com/office/powerpoint/2010/main" val="582734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2A034D6-1BBB-B196-6F67-18DEC8AC53D4}"/>
            </a:ext>
          </a:extLst>
        </p:cNvPr>
        <p:cNvGrpSpPr/>
        <p:nvPr/>
      </p:nvGrpSpPr>
      <p:grpSpPr>
        <a:xfrm>
          <a:off x="0" y="0"/>
          <a:ext cx="0" cy="0"/>
          <a:chOff x="0" y="0"/>
          <a:chExt cx="0" cy="0"/>
        </a:xfrm>
      </p:grpSpPr>
      <p:sp useBgFill="1">
        <p:nvSpPr>
          <p:cNvPr id="6" name="Rectangle 8">
            <a:extLst>
              <a:ext uri="{FF2B5EF4-FFF2-40B4-BE49-F238E27FC236}">
                <a16:creationId xmlns:a16="http://schemas.microsoft.com/office/drawing/2014/main" id="{64D545DB-8A58-4FDC-8FF8-F99D917C37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53F02532-0429-47BE-B7D5-89B31C0C80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6729" y="757325"/>
            <a:ext cx="3549144" cy="53293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Τίτλος 3">
            <a:extLst>
              <a:ext uri="{FF2B5EF4-FFF2-40B4-BE49-F238E27FC236}">
                <a16:creationId xmlns:a16="http://schemas.microsoft.com/office/drawing/2014/main" id="{FF2A88B4-771C-667A-1EE4-898D819D7802}"/>
              </a:ext>
            </a:extLst>
          </p:cNvPr>
          <p:cNvSpPr>
            <a:spLocks noGrp="1"/>
          </p:cNvSpPr>
          <p:nvPr>
            <p:ph type="title"/>
          </p:nvPr>
        </p:nvSpPr>
        <p:spPr>
          <a:xfrm>
            <a:off x="8389648" y="1123837"/>
            <a:ext cx="2947482" cy="4601183"/>
          </a:xfrm>
        </p:spPr>
        <p:txBody>
          <a:bodyPr vert="horz" lIns="91440" tIns="45720" rIns="91440" bIns="45720" rtlCol="0" anchor="ctr">
            <a:normAutofit/>
          </a:bodyPr>
          <a:lstStyle/>
          <a:p>
            <a:r>
              <a:rPr lang="en-US" b="1" dirty="0"/>
              <a:t>Η </a:t>
            </a:r>
            <a:r>
              <a:rPr lang="en-US" b="1" dirty="0" err="1"/>
              <a:t>μάθηση</a:t>
            </a:r>
            <a:r>
              <a:rPr lang="en-US" b="1" dirty="0"/>
              <a:t> </a:t>
            </a:r>
            <a:r>
              <a:rPr lang="en-US" b="1" dirty="0" err="1"/>
              <a:t>στην</a:t>
            </a:r>
            <a:r>
              <a:rPr lang="en-US" b="1" dirty="0"/>
              <a:t> π</a:t>
            </a:r>
            <a:r>
              <a:rPr lang="en-US" b="1" dirty="0" err="1"/>
              <a:t>ράξη</a:t>
            </a:r>
            <a:r>
              <a:rPr lang="en-US" dirty="0"/>
              <a:t>.</a:t>
            </a:r>
          </a:p>
        </p:txBody>
      </p:sp>
      <p:sp>
        <p:nvSpPr>
          <p:cNvPr id="3" name="TextBox 2">
            <a:extLst>
              <a:ext uri="{FF2B5EF4-FFF2-40B4-BE49-F238E27FC236}">
                <a16:creationId xmlns:a16="http://schemas.microsoft.com/office/drawing/2014/main" id="{D0AF8CF2-DDD1-1D8E-EF98-128E78EBECC2}"/>
              </a:ext>
            </a:extLst>
          </p:cNvPr>
          <p:cNvSpPr txBox="1"/>
          <p:nvPr/>
        </p:nvSpPr>
        <p:spPr>
          <a:xfrm>
            <a:off x="643466" y="864108"/>
            <a:ext cx="6987135" cy="5120640"/>
          </a:xfrm>
          <a:prstGeom prst="rect">
            <a:avLst/>
          </a:prstGeom>
        </p:spPr>
        <p:txBody>
          <a:bodyPr vert="horz" lIns="91440" tIns="45720" rIns="91440" bIns="45720" rtlCol="0" anchor="ctr">
            <a:normAutofit/>
          </a:bodyPr>
          <a:lstStyle/>
          <a:p>
            <a:pPr defTabSz="914400">
              <a:lnSpc>
                <a:spcPct val="90000"/>
              </a:lnSpc>
              <a:spcAft>
                <a:spcPts val="600"/>
              </a:spcAft>
              <a:buClr>
                <a:schemeClr val="accent1"/>
              </a:buClr>
            </a:pPr>
            <a:r>
              <a:rPr lang="el-GR" sz="2000" b="1" spc="-100" dirty="0"/>
              <a:t>Μαθητεία και σχολείο είναι ένα</a:t>
            </a:r>
          </a:p>
          <a:p>
            <a:pPr defTabSz="914400">
              <a:lnSpc>
                <a:spcPct val="90000"/>
              </a:lnSpc>
              <a:spcAft>
                <a:spcPts val="600"/>
              </a:spcAft>
              <a:buClr>
                <a:schemeClr val="accent1"/>
              </a:buClr>
            </a:pPr>
            <a:endParaRPr lang="el-GR" sz="1500" b="1" spc="-100" dirty="0"/>
          </a:p>
          <a:p>
            <a:pPr defTabSz="914400">
              <a:lnSpc>
                <a:spcPct val="90000"/>
              </a:lnSpc>
              <a:spcAft>
                <a:spcPts val="600"/>
              </a:spcAft>
              <a:buClr>
                <a:schemeClr val="accent1"/>
              </a:buClr>
            </a:pPr>
            <a:r>
              <a:rPr lang="en-US" sz="1500" b="1" spc="-100" dirty="0"/>
              <a:t>80% (ή και περισσότερο):</a:t>
            </a:r>
            <a:r>
              <a:rPr lang="en-US" sz="1500" spc="-100" dirty="0"/>
              <a:t> Πραγματοποιείται με πρακτική εργασία μέσα σε μια επιχείρηση. Ο μα</a:t>
            </a:r>
            <a:r>
              <a:rPr lang="en-US" sz="1500" spc="-100" dirty="0" err="1"/>
              <a:t>θητής</a:t>
            </a:r>
            <a:r>
              <a:rPr lang="en-US" sz="1500" spc="-100" dirty="0"/>
              <a:t> υπ</a:t>
            </a:r>
            <a:r>
              <a:rPr lang="en-US" sz="1500" spc="-100" dirty="0" err="1"/>
              <a:t>ογράφει</a:t>
            </a:r>
            <a:r>
              <a:rPr lang="en-US" sz="1500" spc="-100" dirty="0"/>
              <a:t> κα</a:t>
            </a:r>
            <a:r>
              <a:rPr lang="en-US" sz="1500" spc="-100" dirty="0" err="1"/>
              <a:t>νονική</a:t>
            </a:r>
            <a:r>
              <a:rPr lang="en-US" sz="1500" spc="-100" dirty="0"/>
              <a:t> </a:t>
            </a:r>
            <a:r>
              <a:rPr lang="en-US" sz="1500" spc="-100" dirty="0" err="1"/>
              <a:t>σύμ</a:t>
            </a:r>
            <a:r>
              <a:rPr lang="en-US" sz="1500" spc="-100" dirty="0"/>
              <a:t>βαση εργασίας ορισμένου χρόνου και </a:t>
            </a:r>
            <a:r>
              <a:rPr lang="en-US" sz="1500" b="1" spc="-100" dirty="0"/>
              <a:t>πληρώνεται με μισθό</a:t>
            </a:r>
            <a:r>
              <a:rPr lang="en-US" sz="1500" spc="-100" dirty="0"/>
              <a:t>.</a:t>
            </a:r>
            <a:br>
              <a:rPr lang="en-US" sz="1500" spc="-100" dirty="0"/>
            </a:br>
            <a:br>
              <a:rPr lang="en-US" sz="1500" spc="-100" dirty="0"/>
            </a:br>
            <a:r>
              <a:rPr lang="en-US" sz="1500" b="1" spc="-100" dirty="0"/>
              <a:t>20%:</a:t>
            </a:r>
            <a:r>
              <a:rPr lang="en-US" sz="1500" spc="-100" dirty="0"/>
              <a:t> </a:t>
            </a:r>
            <a:r>
              <a:rPr lang="en-US" sz="1500" spc="-100" dirty="0" err="1"/>
              <a:t>Αφορά</a:t>
            </a:r>
            <a:r>
              <a:rPr lang="en-US" sz="1500" spc="-100" dirty="0"/>
              <a:t> </a:t>
            </a:r>
            <a:r>
              <a:rPr lang="en-US" sz="1500" spc="-100" dirty="0" err="1"/>
              <a:t>τη</a:t>
            </a:r>
            <a:r>
              <a:rPr lang="en-US" sz="1500" spc="-100" dirty="0"/>
              <a:t> </a:t>
            </a:r>
            <a:r>
              <a:rPr lang="en-US" sz="1500" spc="-100" dirty="0" err="1"/>
              <a:t>θεωρητική</a:t>
            </a:r>
            <a:r>
              <a:rPr lang="en-US" sz="1500" spc="-100" dirty="0"/>
              <a:t> </a:t>
            </a:r>
            <a:r>
              <a:rPr lang="en-US" sz="1500" spc="-100" dirty="0" err="1"/>
              <a:t>εκ</a:t>
            </a:r>
            <a:r>
              <a:rPr lang="en-US" sz="1500" spc="-100" dirty="0"/>
              <a:t>παίδευση. Ο μα</a:t>
            </a:r>
            <a:r>
              <a:rPr lang="en-US" sz="1500" spc="-100" dirty="0" err="1"/>
              <a:t>θητής</a:t>
            </a:r>
            <a:r>
              <a:rPr lang="en-US" sz="1500" spc="-100" dirty="0"/>
              <a:t> π</a:t>
            </a:r>
            <a:r>
              <a:rPr lang="en-US" sz="1500" spc="-100" dirty="0" err="1"/>
              <a:t>ηγ</a:t>
            </a:r>
            <a:r>
              <a:rPr lang="en-US" sz="1500" spc="-100" dirty="0"/>
              <a:t>αίνει στο σχολείο (ή παρακολουθεί online μαθήματα) για 1 έως 4 ημέρες </a:t>
            </a:r>
            <a:r>
              <a:rPr lang="en-US" sz="1500" b="1" spc="-100" dirty="0"/>
              <a:t>τον μήνα</a:t>
            </a:r>
            <a:r>
              <a:rPr lang="en-US" sz="1500" spc="-100" dirty="0"/>
              <a:t> για να καλύψει τα θεωρητικά </a:t>
            </a:r>
            <a:r>
              <a:rPr lang="el-GR" sz="1500" spc="-100" dirty="0"/>
              <a:t>μαθήματα.</a:t>
            </a:r>
            <a:br>
              <a:rPr lang="en-US" sz="1500" spc="-100" dirty="0"/>
            </a:br>
            <a:br>
              <a:rPr lang="en-US" sz="1500" spc="-100" dirty="0"/>
            </a:br>
            <a:r>
              <a:rPr lang="en-US" sz="1500" spc="-100" dirty="0"/>
              <a:t>Ένας μαθητής μπορεί να ξεκινήσει μαθητεία </a:t>
            </a:r>
            <a:r>
              <a:rPr lang="en-US" sz="1500" b="1" spc="-100" dirty="0"/>
              <a:t>οποιαδήποτε στιγμή μέσα στο έτος</a:t>
            </a:r>
            <a:r>
              <a:rPr lang="en-US" sz="1500" spc="-100" dirty="0"/>
              <a:t>, μόλις βρεθεί κατάλληλη θέση εργασίας, και όχι απαραίτητα τον Σεπτέμβριο.</a:t>
            </a:r>
            <a:br>
              <a:rPr lang="en-US" sz="1500" spc="-100" dirty="0"/>
            </a:br>
            <a:br>
              <a:rPr lang="en-US" sz="1500" spc="-100" dirty="0"/>
            </a:br>
            <a:r>
              <a:rPr lang="en-US" sz="1500" dirty="0" err="1"/>
              <a:t>Στη</a:t>
            </a:r>
            <a:r>
              <a:rPr lang="en-US" sz="1500" dirty="0"/>
              <a:t> </a:t>
            </a:r>
            <a:r>
              <a:rPr lang="en-US" sz="1500" dirty="0" err="1"/>
              <a:t>Φινλ</a:t>
            </a:r>
            <a:r>
              <a:rPr lang="en-US" sz="1500" dirty="0"/>
              <a:t>ανδία το σχολείο και η αγορά εργασίας είναι "ένα". Ο μα</a:t>
            </a:r>
            <a:r>
              <a:rPr lang="en-US" sz="1500" dirty="0" err="1"/>
              <a:t>θητής</a:t>
            </a:r>
            <a:r>
              <a:rPr lang="en-US" sz="1500" dirty="0"/>
              <a:t> </a:t>
            </a:r>
            <a:r>
              <a:rPr lang="en-US" sz="1500" dirty="0" err="1"/>
              <a:t>της</a:t>
            </a:r>
            <a:r>
              <a:rPr lang="en-US" sz="1500" dirty="0"/>
              <a:t> μα</a:t>
            </a:r>
            <a:r>
              <a:rPr lang="en-US" sz="1500" dirty="0" err="1"/>
              <a:t>θητεί</a:t>
            </a:r>
            <a:r>
              <a:rPr lang="en-US" sz="1500" dirty="0"/>
              <a:t>ας θεωρείται κανονικός εργαζόμενος και μαθητής ταυτόχρονα, και όλη αυτή η διαδικασία τρέχει παράλληλα μέσα στο σχολικό έτος, οδηγώντας στην απόκτηση ενός ισχυρού εθνικού πτυχίου.</a:t>
            </a:r>
          </a:p>
        </p:txBody>
      </p:sp>
      <p:sp>
        <p:nvSpPr>
          <p:cNvPr id="13" name="Rectangle 12">
            <a:extLst>
              <a:ext uri="{FF2B5EF4-FFF2-40B4-BE49-F238E27FC236}">
                <a16:creationId xmlns:a16="http://schemas.microsoft.com/office/drawing/2014/main" id="{E3401C9A-B20D-42B0-B7C0-0E4D1CE585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14060"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l-GR"/>
          </a:p>
        </p:txBody>
      </p:sp>
    </p:spTree>
    <p:extLst>
      <p:ext uri="{BB962C8B-B14F-4D97-AF65-F5344CB8AC3E}">
        <p14:creationId xmlns:p14="http://schemas.microsoft.com/office/powerpoint/2010/main" val="3566884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E652BC5-B019-51BC-C836-2C1CB74D0863}"/>
              </a:ext>
            </a:extLst>
          </p:cNvPr>
          <p:cNvSpPr>
            <a:spLocks noGrp="1"/>
          </p:cNvSpPr>
          <p:nvPr>
            <p:ph type="title"/>
          </p:nvPr>
        </p:nvSpPr>
        <p:spPr/>
        <p:txBody>
          <a:bodyPr/>
          <a:lstStyle/>
          <a:p>
            <a:r>
              <a:rPr lang="en-US" dirty="0"/>
              <a:t>LIVE</a:t>
            </a:r>
            <a:endParaRPr lang="el-GR" dirty="0"/>
          </a:p>
        </p:txBody>
      </p:sp>
      <p:pic>
        <p:nvPicPr>
          <p:cNvPr id="5" name="Θέση περιεχομένου 4">
            <a:extLst>
              <a:ext uri="{FF2B5EF4-FFF2-40B4-BE49-F238E27FC236}">
                <a16:creationId xmlns:a16="http://schemas.microsoft.com/office/drawing/2014/main" id="{EC200D71-CC8E-AF93-5BE6-C607FF3FE7D0}"/>
              </a:ext>
            </a:extLst>
          </p:cNvPr>
          <p:cNvPicPr>
            <a:picLocks noGrp="1" noChangeAspect="1"/>
          </p:cNvPicPr>
          <p:nvPr>
            <p:ph idx="1"/>
          </p:nvPr>
        </p:nvPicPr>
        <p:blipFill>
          <a:blip r:embed="rId2"/>
          <a:stretch>
            <a:fillRect/>
          </a:stretch>
        </p:blipFill>
        <p:spPr>
          <a:xfrm>
            <a:off x="3868738" y="1361351"/>
            <a:ext cx="7315200" cy="4125772"/>
          </a:xfrm>
          <a:prstGeom prst="rect">
            <a:avLst/>
          </a:prstGeom>
        </p:spPr>
      </p:pic>
    </p:spTree>
    <p:extLst>
      <p:ext uri="{BB962C8B-B14F-4D97-AF65-F5344CB8AC3E}">
        <p14:creationId xmlns:p14="http://schemas.microsoft.com/office/powerpoint/2010/main" val="2656540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Εικόνα 8">
            <a:extLst>
              <a:ext uri="{FF2B5EF4-FFF2-40B4-BE49-F238E27FC236}">
                <a16:creationId xmlns:a16="http://schemas.microsoft.com/office/drawing/2014/main" id="{A4B4BBB8-DCC1-E6CB-C073-F642A76C4211}"/>
              </a:ext>
            </a:extLst>
          </p:cNvPr>
          <p:cNvPicPr>
            <a:picLocks noChangeAspect="1"/>
          </p:cNvPicPr>
          <p:nvPr/>
        </p:nvPicPr>
        <p:blipFill>
          <a:blip r:embed="rId2"/>
          <a:stretch>
            <a:fillRect/>
          </a:stretch>
        </p:blipFill>
        <p:spPr>
          <a:xfrm>
            <a:off x="13252" y="0"/>
            <a:ext cx="12165496" cy="6858000"/>
          </a:xfrm>
          <a:prstGeom prst="rect">
            <a:avLst/>
          </a:prstGeom>
        </p:spPr>
      </p:pic>
    </p:spTree>
    <p:extLst>
      <p:ext uri="{BB962C8B-B14F-4D97-AF65-F5344CB8AC3E}">
        <p14:creationId xmlns:p14="http://schemas.microsoft.com/office/powerpoint/2010/main" val="8106624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Εικόνα 6">
            <a:extLst>
              <a:ext uri="{FF2B5EF4-FFF2-40B4-BE49-F238E27FC236}">
                <a16:creationId xmlns:a16="http://schemas.microsoft.com/office/drawing/2014/main" id="{74C81D49-A4CD-9AC1-3BD9-40BC0A9A4C61}"/>
              </a:ext>
            </a:extLst>
          </p:cNvPr>
          <p:cNvPicPr>
            <a:picLocks noChangeAspect="1"/>
          </p:cNvPicPr>
          <p:nvPr/>
        </p:nvPicPr>
        <p:blipFill>
          <a:blip r:embed="rId2"/>
          <a:stretch>
            <a:fillRect/>
          </a:stretch>
        </p:blipFill>
        <p:spPr>
          <a:xfrm>
            <a:off x="13252" y="0"/>
            <a:ext cx="12165496" cy="6858000"/>
          </a:xfrm>
          <a:prstGeom prst="rect">
            <a:avLst/>
          </a:prstGeom>
        </p:spPr>
      </p:pic>
    </p:spTree>
    <p:extLst>
      <p:ext uri="{BB962C8B-B14F-4D97-AF65-F5344CB8AC3E}">
        <p14:creationId xmlns:p14="http://schemas.microsoft.com/office/powerpoint/2010/main" val="20217846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Εικόνα 12">
            <a:extLst>
              <a:ext uri="{FF2B5EF4-FFF2-40B4-BE49-F238E27FC236}">
                <a16:creationId xmlns:a16="http://schemas.microsoft.com/office/drawing/2014/main" id="{380A46CB-70FC-313E-48AF-E8031F596E37}"/>
              </a:ext>
            </a:extLst>
          </p:cNvPr>
          <p:cNvPicPr>
            <a:picLocks noChangeAspect="1"/>
          </p:cNvPicPr>
          <p:nvPr/>
        </p:nvPicPr>
        <p:blipFill>
          <a:blip r:embed="rId2"/>
          <a:stretch>
            <a:fillRect/>
          </a:stretch>
        </p:blipFill>
        <p:spPr>
          <a:xfrm>
            <a:off x="13252" y="0"/>
            <a:ext cx="12165496" cy="6858000"/>
          </a:xfrm>
          <a:prstGeom prst="rect">
            <a:avLst/>
          </a:prstGeom>
        </p:spPr>
      </p:pic>
    </p:spTree>
    <p:extLst>
      <p:ext uri="{BB962C8B-B14F-4D97-AF65-F5344CB8AC3E}">
        <p14:creationId xmlns:p14="http://schemas.microsoft.com/office/powerpoint/2010/main" val="18268935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EE9F5D7F-1BBC-4096-ADA7-AA9C9E4D28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6D370DD-716B-4528-B475-331F84CEA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58953"/>
            <a:ext cx="7052486"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l-GR"/>
          </a:p>
        </p:txBody>
      </p:sp>
      <p:sp>
        <p:nvSpPr>
          <p:cNvPr id="2" name="Τίτλος 1">
            <a:extLst>
              <a:ext uri="{FF2B5EF4-FFF2-40B4-BE49-F238E27FC236}">
                <a16:creationId xmlns:a16="http://schemas.microsoft.com/office/drawing/2014/main" id="{A2B67769-8D47-3352-6687-BEA48ED659C2}"/>
              </a:ext>
            </a:extLst>
          </p:cNvPr>
          <p:cNvSpPr>
            <a:spLocks noGrp="1"/>
          </p:cNvSpPr>
          <p:nvPr>
            <p:ph type="title"/>
          </p:nvPr>
        </p:nvSpPr>
        <p:spPr>
          <a:xfrm>
            <a:off x="289248" y="1123837"/>
            <a:ext cx="6451110" cy="1255469"/>
          </a:xfrm>
        </p:spPr>
        <p:txBody>
          <a:bodyPr>
            <a:normAutofit/>
          </a:bodyPr>
          <a:lstStyle/>
          <a:p>
            <a:r>
              <a:rPr lang="el-GR" dirty="0"/>
              <a:t>Λίγα λόγια για την χώρα</a:t>
            </a:r>
          </a:p>
        </p:txBody>
      </p:sp>
      <p:sp>
        <p:nvSpPr>
          <p:cNvPr id="10" name="Θέση περιεχομένου 9">
            <a:extLst>
              <a:ext uri="{FF2B5EF4-FFF2-40B4-BE49-F238E27FC236}">
                <a16:creationId xmlns:a16="http://schemas.microsoft.com/office/drawing/2014/main" id="{4C7CB4B4-E588-9018-5AEF-0B2C404C914B}"/>
              </a:ext>
            </a:extLst>
          </p:cNvPr>
          <p:cNvSpPr>
            <a:spLocks noGrp="1"/>
          </p:cNvSpPr>
          <p:nvPr>
            <p:ph idx="1"/>
          </p:nvPr>
        </p:nvSpPr>
        <p:spPr>
          <a:xfrm>
            <a:off x="289248" y="2510395"/>
            <a:ext cx="6451109" cy="3274586"/>
          </a:xfrm>
        </p:spPr>
        <p:txBody>
          <a:bodyPr anchor="t">
            <a:normAutofit/>
          </a:bodyPr>
          <a:lstStyle/>
          <a:p>
            <a:r>
              <a:rPr lang="el-GR" b="1" dirty="0">
                <a:solidFill>
                  <a:srgbClr val="FFFFFF"/>
                </a:solidFill>
              </a:rPr>
              <a:t>Πληθυσμός:</a:t>
            </a:r>
            <a:r>
              <a:rPr lang="el-GR" dirty="0">
                <a:solidFill>
                  <a:srgbClr val="FFFFFF"/>
                </a:solidFill>
              </a:rPr>
              <a:t> Περίπου 5,5 εκατομμύρια κάτοικοι.</a:t>
            </a:r>
          </a:p>
          <a:p>
            <a:r>
              <a:rPr lang="el-GR" dirty="0">
                <a:solidFill>
                  <a:srgbClr val="FFFFFF"/>
                </a:solidFill>
              </a:rPr>
              <a:t>Προσχώρησε στην Ευρωπαϊκή Ένωση την </a:t>
            </a:r>
            <a:r>
              <a:rPr lang="el-GR" b="1" dirty="0">
                <a:solidFill>
                  <a:srgbClr val="FFFFFF"/>
                </a:solidFill>
              </a:rPr>
              <a:t>1η Ιανουαρίου 1995</a:t>
            </a:r>
            <a:endParaRPr lang="el-GR" dirty="0">
              <a:solidFill>
                <a:srgbClr val="FFFFFF"/>
              </a:solidFill>
            </a:endParaRPr>
          </a:p>
          <a:p>
            <a:r>
              <a:rPr lang="el-GR" dirty="0">
                <a:solidFill>
                  <a:srgbClr val="FFFFFF"/>
                </a:solidFill>
              </a:rPr>
              <a:t>Ανακηρύσσεται σταθερά εδώ και χρόνια ως </a:t>
            </a:r>
            <a:r>
              <a:rPr lang="el-GR" b="1" dirty="0">
                <a:solidFill>
                  <a:srgbClr val="FFFFFF"/>
                </a:solidFill>
              </a:rPr>
              <a:t>η πιο ευτυχισμένη χώρα στον κόσμο.</a:t>
            </a:r>
          </a:p>
          <a:p>
            <a:r>
              <a:rPr lang="el-GR" b="1" dirty="0">
                <a:solidFill>
                  <a:srgbClr val="FFFFFF"/>
                </a:solidFill>
              </a:rPr>
              <a:t>14</a:t>
            </a:r>
            <a:r>
              <a:rPr lang="el-GR" b="1" baseline="30000" dirty="0">
                <a:solidFill>
                  <a:srgbClr val="FFFFFF"/>
                </a:solidFill>
              </a:rPr>
              <a:t>η</a:t>
            </a:r>
            <a:r>
              <a:rPr lang="el-GR" b="1" dirty="0">
                <a:solidFill>
                  <a:srgbClr val="FFFFFF"/>
                </a:solidFill>
              </a:rPr>
              <a:t> Πλουσιότερη χώρα το 2026</a:t>
            </a:r>
          </a:p>
          <a:p>
            <a:r>
              <a:rPr lang="el-GR" b="1" dirty="0">
                <a:solidFill>
                  <a:srgbClr val="FFFFFF"/>
                </a:solidFill>
              </a:rPr>
              <a:t>Επίσημες γλώσσες:</a:t>
            </a:r>
            <a:r>
              <a:rPr lang="el-GR" dirty="0">
                <a:solidFill>
                  <a:srgbClr val="FFFFFF"/>
                </a:solidFill>
              </a:rPr>
              <a:t> Τα φινλανδικά και τα σουηδικά (10%).</a:t>
            </a:r>
          </a:p>
          <a:p>
            <a:endParaRPr lang="el-GR" dirty="0">
              <a:solidFill>
                <a:srgbClr val="FFFFFF"/>
              </a:solidFill>
            </a:endParaRPr>
          </a:p>
        </p:txBody>
      </p:sp>
      <p:pic>
        <p:nvPicPr>
          <p:cNvPr id="11" name="Εικόνα 10" descr="Φινλανδικό δάσος σημύδων στοκ εικόνες. εικόνα από birders - 72216872">
            <a:extLst>
              <a:ext uri="{FF2B5EF4-FFF2-40B4-BE49-F238E27FC236}">
                <a16:creationId xmlns:a16="http://schemas.microsoft.com/office/drawing/2014/main" id="{EC1E1AD8-404B-1985-5C02-23E99C05C80B}"/>
              </a:ext>
            </a:extLst>
          </p:cNvPr>
          <p:cNvPicPr>
            <a:picLocks noChangeAspect="1"/>
          </p:cNvPicPr>
          <p:nvPr/>
        </p:nvPicPr>
        <p:blipFill>
          <a:blip r:embed="rId2"/>
          <a:stretch>
            <a:fillRect/>
          </a:stretch>
        </p:blipFill>
        <p:spPr>
          <a:xfrm>
            <a:off x="7662983" y="758953"/>
            <a:ext cx="3558208" cy="5330650"/>
          </a:xfrm>
          <a:prstGeom prst="rect">
            <a:avLst/>
          </a:prstGeom>
        </p:spPr>
      </p:pic>
      <p:sp>
        <p:nvSpPr>
          <p:cNvPr id="20" name="Rectangle 19">
            <a:extLst>
              <a:ext uri="{FF2B5EF4-FFF2-40B4-BE49-F238E27FC236}">
                <a16:creationId xmlns:a16="http://schemas.microsoft.com/office/drawing/2014/main" id="{E79D076F-656A-4CD9-83AD-AF8F4B28CA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l-GR"/>
          </a:p>
        </p:txBody>
      </p:sp>
    </p:spTree>
    <p:extLst>
      <p:ext uri="{BB962C8B-B14F-4D97-AF65-F5344CB8AC3E}">
        <p14:creationId xmlns:p14="http://schemas.microsoft.com/office/powerpoint/2010/main" val="5478689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a:extLst>
              <a:ext uri="{FF2B5EF4-FFF2-40B4-BE49-F238E27FC236}">
                <a16:creationId xmlns:a16="http://schemas.microsoft.com/office/drawing/2014/main" id="{43C65A53-56B8-D127-0D98-D09E83AE2617}"/>
              </a:ext>
            </a:extLst>
          </p:cNvPr>
          <p:cNvPicPr>
            <a:picLocks noChangeAspect="1"/>
          </p:cNvPicPr>
          <p:nvPr/>
        </p:nvPicPr>
        <p:blipFill>
          <a:blip r:embed="rId2"/>
          <a:stretch>
            <a:fillRect/>
          </a:stretch>
        </p:blipFill>
        <p:spPr>
          <a:xfrm>
            <a:off x="13252" y="0"/>
            <a:ext cx="12165496" cy="6858000"/>
          </a:xfrm>
          <a:prstGeom prst="rect">
            <a:avLst/>
          </a:prstGeom>
        </p:spPr>
      </p:pic>
    </p:spTree>
    <p:extLst>
      <p:ext uri="{BB962C8B-B14F-4D97-AF65-F5344CB8AC3E}">
        <p14:creationId xmlns:p14="http://schemas.microsoft.com/office/powerpoint/2010/main" val="42492133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884682-802C-6D13-D773-989E28F9A1B1}"/>
            </a:ext>
          </a:extLst>
        </p:cNvPr>
        <p:cNvGrpSpPr/>
        <p:nvPr/>
      </p:nvGrpSpPr>
      <p:grpSpPr>
        <a:xfrm>
          <a:off x="0" y="0"/>
          <a:ext cx="0" cy="0"/>
          <a:chOff x="0" y="0"/>
          <a:chExt cx="0" cy="0"/>
        </a:xfrm>
      </p:grpSpPr>
      <p:pic>
        <p:nvPicPr>
          <p:cNvPr id="3" name="Εικόνα 2">
            <a:extLst>
              <a:ext uri="{FF2B5EF4-FFF2-40B4-BE49-F238E27FC236}">
                <a16:creationId xmlns:a16="http://schemas.microsoft.com/office/drawing/2014/main" id="{87F51337-ABC2-A5EA-4AB7-8D4A4174E982}"/>
              </a:ext>
            </a:extLst>
          </p:cNvPr>
          <p:cNvPicPr>
            <a:picLocks noChangeAspect="1"/>
          </p:cNvPicPr>
          <p:nvPr/>
        </p:nvPicPr>
        <p:blipFill>
          <a:blip r:embed="rId2"/>
          <a:stretch>
            <a:fillRect/>
          </a:stretch>
        </p:blipFill>
        <p:spPr>
          <a:xfrm>
            <a:off x="16213" y="0"/>
            <a:ext cx="12159574" cy="6858000"/>
          </a:xfrm>
          <a:prstGeom prst="rect">
            <a:avLst/>
          </a:prstGeom>
        </p:spPr>
      </p:pic>
    </p:spTree>
    <p:extLst>
      <p:ext uri="{BB962C8B-B14F-4D97-AF65-F5344CB8AC3E}">
        <p14:creationId xmlns:p14="http://schemas.microsoft.com/office/powerpoint/2010/main" val="4412012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44919D-B3BE-FD74-7390-C53B34798D74}"/>
            </a:ext>
          </a:extLst>
        </p:cNvPr>
        <p:cNvGrpSpPr/>
        <p:nvPr/>
      </p:nvGrpSpPr>
      <p:grpSpPr>
        <a:xfrm>
          <a:off x="0" y="0"/>
          <a:ext cx="0" cy="0"/>
          <a:chOff x="0" y="0"/>
          <a:chExt cx="0" cy="0"/>
        </a:xfrm>
      </p:grpSpPr>
      <p:pic>
        <p:nvPicPr>
          <p:cNvPr id="5" name="Εικόνα 4">
            <a:extLst>
              <a:ext uri="{FF2B5EF4-FFF2-40B4-BE49-F238E27FC236}">
                <a16:creationId xmlns:a16="http://schemas.microsoft.com/office/drawing/2014/main" id="{A859529B-9900-22F5-0CB1-1D0D2A28C5E4}"/>
              </a:ext>
            </a:extLst>
          </p:cNvPr>
          <p:cNvPicPr>
            <a:picLocks noChangeAspect="1"/>
          </p:cNvPicPr>
          <p:nvPr/>
        </p:nvPicPr>
        <p:blipFill>
          <a:blip r:embed="rId2"/>
          <a:stretch>
            <a:fillRect/>
          </a:stretch>
        </p:blipFill>
        <p:spPr>
          <a:xfrm>
            <a:off x="16213" y="0"/>
            <a:ext cx="12159574" cy="6858000"/>
          </a:xfrm>
          <a:prstGeom prst="rect">
            <a:avLst/>
          </a:prstGeom>
        </p:spPr>
      </p:pic>
    </p:spTree>
    <p:extLst>
      <p:ext uri="{BB962C8B-B14F-4D97-AF65-F5344CB8AC3E}">
        <p14:creationId xmlns:p14="http://schemas.microsoft.com/office/powerpoint/2010/main" val="15530579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9D43E5-9D58-F443-F86D-71911426CA0A}"/>
            </a:ext>
          </a:extLst>
        </p:cNvPr>
        <p:cNvGrpSpPr/>
        <p:nvPr/>
      </p:nvGrpSpPr>
      <p:grpSpPr>
        <a:xfrm>
          <a:off x="0" y="0"/>
          <a:ext cx="0" cy="0"/>
          <a:chOff x="0" y="0"/>
          <a:chExt cx="0" cy="0"/>
        </a:xfrm>
      </p:grpSpPr>
      <p:pic>
        <p:nvPicPr>
          <p:cNvPr id="3" name="Εικόνα 2">
            <a:extLst>
              <a:ext uri="{FF2B5EF4-FFF2-40B4-BE49-F238E27FC236}">
                <a16:creationId xmlns:a16="http://schemas.microsoft.com/office/drawing/2014/main" id="{EFA46DD7-BD61-4AB9-D734-01304AA2DDB5}"/>
              </a:ext>
            </a:extLst>
          </p:cNvPr>
          <p:cNvPicPr>
            <a:picLocks noChangeAspect="1"/>
          </p:cNvPicPr>
          <p:nvPr/>
        </p:nvPicPr>
        <p:blipFill>
          <a:blip r:embed="rId2"/>
          <a:stretch>
            <a:fillRect/>
          </a:stretch>
        </p:blipFill>
        <p:spPr>
          <a:xfrm>
            <a:off x="16213" y="0"/>
            <a:ext cx="12159574" cy="6858000"/>
          </a:xfrm>
          <a:prstGeom prst="rect">
            <a:avLst/>
          </a:prstGeom>
        </p:spPr>
      </p:pic>
    </p:spTree>
    <p:extLst>
      <p:ext uri="{BB962C8B-B14F-4D97-AF65-F5344CB8AC3E}">
        <p14:creationId xmlns:p14="http://schemas.microsoft.com/office/powerpoint/2010/main" val="6922148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E2A6B-9B39-A0B7-CD8D-084A22A99CDE}"/>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85137358-BDC8-0D44-8403-1408E2CC54C8}"/>
              </a:ext>
            </a:extLst>
          </p:cNvPr>
          <p:cNvSpPr>
            <a:spLocks noGrp="1"/>
          </p:cNvSpPr>
          <p:nvPr>
            <p:ph type="title"/>
          </p:nvPr>
        </p:nvSpPr>
        <p:spPr/>
        <p:txBody>
          <a:bodyPr/>
          <a:lstStyle/>
          <a:p>
            <a:r>
              <a:rPr lang="en-US" dirty="0"/>
              <a:t>Omnia</a:t>
            </a:r>
            <a:endParaRPr lang="el-GR" dirty="0"/>
          </a:p>
        </p:txBody>
      </p:sp>
      <p:pic>
        <p:nvPicPr>
          <p:cNvPr id="7" name="Εικόνα 6">
            <a:extLst>
              <a:ext uri="{FF2B5EF4-FFF2-40B4-BE49-F238E27FC236}">
                <a16:creationId xmlns:a16="http://schemas.microsoft.com/office/drawing/2014/main" id="{68DDBA8A-E399-F4A8-DCD8-B62FCC1A7CE3}"/>
              </a:ext>
            </a:extLst>
          </p:cNvPr>
          <p:cNvPicPr>
            <a:picLocks noChangeAspect="1"/>
          </p:cNvPicPr>
          <p:nvPr/>
        </p:nvPicPr>
        <p:blipFill>
          <a:blip r:embed="rId2"/>
          <a:stretch>
            <a:fillRect/>
          </a:stretch>
        </p:blipFill>
        <p:spPr>
          <a:xfrm rot="10800000">
            <a:off x="3681132" y="1221554"/>
            <a:ext cx="7811608" cy="4405747"/>
          </a:xfrm>
          <a:prstGeom prst="rect">
            <a:avLst/>
          </a:prstGeom>
        </p:spPr>
      </p:pic>
    </p:spTree>
    <p:extLst>
      <p:ext uri="{BB962C8B-B14F-4D97-AF65-F5344CB8AC3E}">
        <p14:creationId xmlns:p14="http://schemas.microsoft.com/office/powerpoint/2010/main" val="8131990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AE80B3-E940-20C4-D5AA-141F23EAC163}"/>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AC715439-18C4-3C6A-E9A1-42F69C9F7D71}"/>
              </a:ext>
            </a:extLst>
          </p:cNvPr>
          <p:cNvSpPr>
            <a:spLocks noGrp="1"/>
          </p:cNvSpPr>
          <p:nvPr>
            <p:ph type="title"/>
          </p:nvPr>
        </p:nvSpPr>
        <p:spPr/>
        <p:txBody>
          <a:bodyPr/>
          <a:lstStyle/>
          <a:p>
            <a:r>
              <a:rPr lang="en-US" dirty="0"/>
              <a:t>Omnia</a:t>
            </a:r>
            <a:endParaRPr lang="el-GR" dirty="0"/>
          </a:p>
        </p:txBody>
      </p:sp>
      <p:pic>
        <p:nvPicPr>
          <p:cNvPr id="3" name="Εικόνα 2">
            <a:extLst>
              <a:ext uri="{FF2B5EF4-FFF2-40B4-BE49-F238E27FC236}">
                <a16:creationId xmlns:a16="http://schemas.microsoft.com/office/drawing/2014/main" id="{497626F0-5442-D978-F02D-E5956BF6CB6A}"/>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4136065" y="851349"/>
            <a:ext cx="6861544" cy="5146158"/>
          </a:xfrm>
          <a:prstGeom prst="rect">
            <a:avLst/>
          </a:prstGeom>
        </p:spPr>
      </p:pic>
    </p:spTree>
    <p:extLst>
      <p:ext uri="{BB962C8B-B14F-4D97-AF65-F5344CB8AC3E}">
        <p14:creationId xmlns:p14="http://schemas.microsoft.com/office/powerpoint/2010/main" val="41905783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5E9285-1A2C-6FFF-76F4-FEB4791CF752}"/>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0266ECAD-5DF6-EB97-60E7-503CA912585A}"/>
              </a:ext>
            </a:extLst>
          </p:cNvPr>
          <p:cNvSpPr>
            <a:spLocks noGrp="1"/>
          </p:cNvSpPr>
          <p:nvPr>
            <p:ph type="title"/>
          </p:nvPr>
        </p:nvSpPr>
        <p:spPr>
          <a:xfrm>
            <a:off x="252919" y="1123837"/>
            <a:ext cx="1522982" cy="4601183"/>
          </a:xfrm>
        </p:spPr>
        <p:txBody>
          <a:bodyPr/>
          <a:lstStyle/>
          <a:p>
            <a:r>
              <a:rPr lang="en-US" dirty="0" err="1"/>
              <a:t>Oodi</a:t>
            </a:r>
            <a:endParaRPr lang="el-GR" dirty="0"/>
          </a:p>
        </p:txBody>
      </p:sp>
      <p:pic>
        <p:nvPicPr>
          <p:cNvPr id="4" name="Εικόνα 3">
            <a:extLst>
              <a:ext uri="{FF2B5EF4-FFF2-40B4-BE49-F238E27FC236}">
                <a16:creationId xmlns:a16="http://schemas.microsoft.com/office/drawing/2014/main" id="{DFA8721A-9A15-85B4-05DF-B16CA0D56323}"/>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Lst>
          </a:blip>
          <a:stretch>
            <a:fillRect/>
          </a:stretch>
        </p:blipFill>
        <p:spPr>
          <a:xfrm>
            <a:off x="3470856" y="1123837"/>
            <a:ext cx="8468225" cy="4773754"/>
          </a:xfrm>
          <a:prstGeom prst="rect">
            <a:avLst/>
          </a:prstGeom>
        </p:spPr>
      </p:pic>
    </p:spTree>
    <p:extLst>
      <p:ext uri="{BB962C8B-B14F-4D97-AF65-F5344CB8AC3E}">
        <p14:creationId xmlns:p14="http://schemas.microsoft.com/office/powerpoint/2010/main" val="13331699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6161FF-5A37-1D42-E889-9D0B33356B5D}"/>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6576D983-82CB-7D10-694E-47EB1A52A781}"/>
              </a:ext>
            </a:extLst>
          </p:cNvPr>
          <p:cNvSpPr>
            <a:spLocks noGrp="1"/>
          </p:cNvSpPr>
          <p:nvPr>
            <p:ph type="title"/>
          </p:nvPr>
        </p:nvSpPr>
        <p:spPr/>
        <p:txBody>
          <a:bodyPr/>
          <a:lstStyle/>
          <a:p>
            <a:r>
              <a:rPr lang="en-US" dirty="0" err="1"/>
              <a:t>Oodi</a:t>
            </a:r>
            <a:endParaRPr lang="el-GR" dirty="0"/>
          </a:p>
        </p:txBody>
      </p:sp>
      <p:pic>
        <p:nvPicPr>
          <p:cNvPr id="4" name="Εικόνα 3">
            <a:extLst>
              <a:ext uri="{FF2B5EF4-FFF2-40B4-BE49-F238E27FC236}">
                <a16:creationId xmlns:a16="http://schemas.microsoft.com/office/drawing/2014/main" id="{881EA9D4-A0B4-86DC-F1BC-2B75B1E87243}"/>
              </a:ext>
            </a:extLst>
          </p:cNvPr>
          <p:cNvPicPr>
            <a:picLocks noChangeAspect="1"/>
          </p:cNvPicPr>
          <p:nvPr/>
        </p:nvPicPr>
        <p:blipFill>
          <a:blip r:embed="rId2"/>
          <a:stretch>
            <a:fillRect/>
          </a:stretch>
        </p:blipFill>
        <p:spPr>
          <a:xfrm rot="5400000">
            <a:off x="2667000" y="1495044"/>
            <a:ext cx="6858000" cy="3867912"/>
          </a:xfrm>
          <a:prstGeom prst="rect">
            <a:avLst/>
          </a:prstGeom>
        </p:spPr>
      </p:pic>
      <p:pic>
        <p:nvPicPr>
          <p:cNvPr id="6" name="Εικόνα 5">
            <a:extLst>
              <a:ext uri="{FF2B5EF4-FFF2-40B4-BE49-F238E27FC236}">
                <a16:creationId xmlns:a16="http://schemas.microsoft.com/office/drawing/2014/main" id="{C7DCBF77-7CD9-011F-9652-AD57052389D5}"/>
              </a:ext>
            </a:extLst>
          </p:cNvPr>
          <p:cNvPicPr>
            <a:picLocks noChangeAspect="1"/>
          </p:cNvPicPr>
          <p:nvPr/>
        </p:nvPicPr>
        <p:blipFill>
          <a:blip r:embed="rId3"/>
          <a:stretch>
            <a:fillRect/>
          </a:stretch>
        </p:blipFill>
        <p:spPr>
          <a:xfrm rot="5400000">
            <a:off x="6829044" y="1495044"/>
            <a:ext cx="6858000" cy="3867912"/>
          </a:xfrm>
          <a:prstGeom prst="rect">
            <a:avLst/>
          </a:prstGeom>
        </p:spPr>
      </p:pic>
      <p:pic>
        <p:nvPicPr>
          <p:cNvPr id="9" name="Εικόνα 8">
            <a:extLst>
              <a:ext uri="{FF2B5EF4-FFF2-40B4-BE49-F238E27FC236}">
                <a16:creationId xmlns:a16="http://schemas.microsoft.com/office/drawing/2014/main" id="{4DE93DF3-35E5-4285-15C5-30979E6BFC9D}"/>
              </a:ext>
            </a:extLst>
          </p:cNvPr>
          <p:cNvPicPr>
            <a:picLocks noChangeAspect="1"/>
          </p:cNvPicPr>
          <p:nvPr/>
        </p:nvPicPr>
        <p:blipFill>
          <a:blip r:embed="rId4"/>
          <a:stretch>
            <a:fillRect/>
          </a:stretch>
        </p:blipFill>
        <p:spPr>
          <a:xfrm rot="5400000">
            <a:off x="-1495986" y="1495986"/>
            <a:ext cx="6858000" cy="3866029"/>
          </a:xfrm>
          <a:prstGeom prst="rect">
            <a:avLst/>
          </a:prstGeom>
        </p:spPr>
      </p:pic>
    </p:spTree>
    <p:extLst>
      <p:ext uri="{BB962C8B-B14F-4D97-AF65-F5344CB8AC3E}">
        <p14:creationId xmlns:p14="http://schemas.microsoft.com/office/powerpoint/2010/main" val="9946517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F2BCAF-CE17-C0A9-23B3-DAF286A64DFB}"/>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9A90D5E0-2851-5144-564F-7E883510F6F7}"/>
              </a:ext>
            </a:extLst>
          </p:cNvPr>
          <p:cNvSpPr>
            <a:spLocks noGrp="1"/>
          </p:cNvSpPr>
          <p:nvPr>
            <p:ph type="title"/>
          </p:nvPr>
        </p:nvSpPr>
        <p:spPr/>
        <p:txBody>
          <a:bodyPr/>
          <a:lstStyle/>
          <a:p>
            <a:r>
              <a:rPr lang="en-US" dirty="0" err="1"/>
              <a:t>Oodi</a:t>
            </a:r>
            <a:endParaRPr lang="el-GR" dirty="0"/>
          </a:p>
        </p:txBody>
      </p:sp>
      <p:pic>
        <p:nvPicPr>
          <p:cNvPr id="10" name="Εικόνα 9">
            <a:extLst>
              <a:ext uri="{FF2B5EF4-FFF2-40B4-BE49-F238E27FC236}">
                <a16:creationId xmlns:a16="http://schemas.microsoft.com/office/drawing/2014/main" id="{9F8BC3CB-E70F-0A8B-300A-883CD7F411BB}"/>
              </a:ext>
            </a:extLst>
          </p:cNvPr>
          <p:cNvPicPr>
            <a:picLocks noChangeAspect="1"/>
          </p:cNvPicPr>
          <p:nvPr/>
        </p:nvPicPr>
        <p:blipFill>
          <a:blip r:embed="rId2"/>
          <a:stretch>
            <a:fillRect/>
          </a:stretch>
        </p:blipFill>
        <p:spPr>
          <a:xfrm rot="10800000">
            <a:off x="16213" y="0"/>
            <a:ext cx="12159574" cy="6858000"/>
          </a:xfrm>
          <a:prstGeom prst="rect">
            <a:avLst/>
          </a:prstGeom>
        </p:spPr>
      </p:pic>
    </p:spTree>
    <p:extLst>
      <p:ext uri="{BB962C8B-B14F-4D97-AF65-F5344CB8AC3E}">
        <p14:creationId xmlns:p14="http://schemas.microsoft.com/office/powerpoint/2010/main" val="29359291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9D098-82B3-6739-232B-90A944DB1BE5}"/>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7879BE84-97D7-7869-C107-6BAB55B82C9C}"/>
              </a:ext>
            </a:extLst>
          </p:cNvPr>
          <p:cNvSpPr>
            <a:spLocks noGrp="1"/>
          </p:cNvSpPr>
          <p:nvPr>
            <p:ph type="title"/>
          </p:nvPr>
        </p:nvSpPr>
        <p:spPr/>
        <p:txBody>
          <a:bodyPr/>
          <a:lstStyle/>
          <a:p>
            <a:r>
              <a:rPr lang="en-US" dirty="0" err="1"/>
              <a:t>Oodi</a:t>
            </a:r>
            <a:endParaRPr lang="el-GR" dirty="0"/>
          </a:p>
        </p:txBody>
      </p:sp>
      <p:pic>
        <p:nvPicPr>
          <p:cNvPr id="8" name="Εικόνα 7">
            <a:extLst>
              <a:ext uri="{FF2B5EF4-FFF2-40B4-BE49-F238E27FC236}">
                <a16:creationId xmlns:a16="http://schemas.microsoft.com/office/drawing/2014/main" id="{C28D7479-39F4-435A-B46A-3026FFE0EC60}"/>
              </a:ext>
            </a:extLst>
          </p:cNvPr>
          <p:cNvPicPr>
            <a:picLocks noChangeAspect="1"/>
          </p:cNvPicPr>
          <p:nvPr/>
        </p:nvPicPr>
        <p:blipFill>
          <a:blip r:embed="rId2"/>
          <a:stretch>
            <a:fillRect/>
          </a:stretch>
        </p:blipFill>
        <p:spPr>
          <a:xfrm rot="10800000">
            <a:off x="16213" y="0"/>
            <a:ext cx="12159574" cy="6858000"/>
          </a:xfrm>
          <a:prstGeom prst="rect">
            <a:avLst/>
          </a:prstGeom>
        </p:spPr>
      </p:pic>
    </p:spTree>
    <p:extLst>
      <p:ext uri="{BB962C8B-B14F-4D97-AF65-F5344CB8AC3E}">
        <p14:creationId xmlns:p14="http://schemas.microsoft.com/office/powerpoint/2010/main" val="14547756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73EFE1A-39B7-D36C-799A-35F962F4663D}"/>
            </a:ext>
          </a:extLst>
        </p:cNvPr>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EE9F5D7F-1BBC-4096-ADA7-AA9C9E4D28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6D370DD-716B-4528-B475-331F84CEA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9514" y="758953"/>
            <a:ext cx="7052486"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l-GR"/>
          </a:p>
        </p:txBody>
      </p:sp>
      <p:sp>
        <p:nvSpPr>
          <p:cNvPr id="2" name="Τίτλος 1">
            <a:extLst>
              <a:ext uri="{FF2B5EF4-FFF2-40B4-BE49-F238E27FC236}">
                <a16:creationId xmlns:a16="http://schemas.microsoft.com/office/drawing/2014/main" id="{BC164949-FAC9-CF4C-4B5B-F3B789338527}"/>
              </a:ext>
            </a:extLst>
          </p:cNvPr>
          <p:cNvSpPr>
            <a:spLocks noGrp="1"/>
          </p:cNvSpPr>
          <p:nvPr>
            <p:ph type="title"/>
          </p:nvPr>
        </p:nvSpPr>
        <p:spPr>
          <a:xfrm>
            <a:off x="5451642" y="1123837"/>
            <a:ext cx="6451110" cy="1255469"/>
          </a:xfrm>
        </p:spPr>
        <p:txBody>
          <a:bodyPr>
            <a:normAutofit/>
          </a:bodyPr>
          <a:lstStyle/>
          <a:p>
            <a:r>
              <a:rPr lang="el-GR" dirty="0"/>
              <a:t>Διακρίσεις στην εκπαίδευση</a:t>
            </a:r>
          </a:p>
        </p:txBody>
      </p:sp>
      <p:sp>
        <p:nvSpPr>
          <p:cNvPr id="19" name="Rectangle 18">
            <a:extLst>
              <a:ext uri="{FF2B5EF4-FFF2-40B4-BE49-F238E27FC236}">
                <a16:creationId xmlns:a16="http://schemas.microsoft.com/office/drawing/2014/main" id="{E79D076F-656A-4CD9-83AD-AF8F4B28CA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12"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l-GR"/>
          </a:p>
        </p:txBody>
      </p:sp>
      <p:pic>
        <p:nvPicPr>
          <p:cNvPr id="4" name="Εικόνα 3">
            <a:extLst>
              <a:ext uri="{FF2B5EF4-FFF2-40B4-BE49-F238E27FC236}">
                <a16:creationId xmlns:a16="http://schemas.microsoft.com/office/drawing/2014/main" id="{397C75DD-AB4E-6B07-76A4-98DED4C02028}"/>
              </a:ext>
            </a:extLst>
          </p:cNvPr>
          <p:cNvPicPr>
            <a:picLocks noChangeAspect="1"/>
          </p:cNvPicPr>
          <p:nvPr/>
        </p:nvPicPr>
        <p:blipFill>
          <a:blip r:embed="rId2"/>
          <a:srcRect r="16735" b="-2"/>
          <a:stretch>
            <a:fillRect/>
          </a:stretch>
        </p:blipFill>
        <p:spPr>
          <a:xfrm rot="5400000">
            <a:off x="84589" y="1615669"/>
            <a:ext cx="5330650" cy="3617218"/>
          </a:xfrm>
          <a:prstGeom prst="rect">
            <a:avLst/>
          </a:prstGeom>
        </p:spPr>
      </p:pic>
      <p:sp>
        <p:nvSpPr>
          <p:cNvPr id="10" name="Θέση περιεχομένου 9">
            <a:extLst>
              <a:ext uri="{FF2B5EF4-FFF2-40B4-BE49-F238E27FC236}">
                <a16:creationId xmlns:a16="http://schemas.microsoft.com/office/drawing/2014/main" id="{807291FC-2DF8-A7C5-C45C-E7BA2359E7E4}"/>
              </a:ext>
            </a:extLst>
          </p:cNvPr>
          <p:cNvSpPr>
            <a:spLocks noGrp="1"/>
          </p:cNvSpPr>
          <p:nvPr>
            <p:ph idx="1"/>
          </p:nvPr>
        </p:nvSpPr>
        <p:spPr>
          <a:xfrm>
            <a:off x="5451644" y="2510395"/>
            <a:ext cx="6451109" cy="3274586"/>
          </a:xfrm>
        </p:spPr>
        <p:txBody>
          <a:bodyPr anchor="t">
            <a:normAutofit/>
          </a:bodyPr>
          <a:lstStyle/>
          <a:p>
            <a:r>
              <a:rPr lang="el-GR" sz="1700" b="1" dirty="0">
                <a:solidFill>
                  <a:srgbClr val="FFFFFF"/>
                </a:solidFill>
              </a:rPr>
              <a:t>PISA (ΟΟΣΑ):</a:t>
            </a:r>
            <a:r>
              <a:rPr lang="el-GR" sz="1700" dirty="0">
                <a:solidFill>
                  <a:srgbClr val="FFFFFF"/>
                </a:solidFill>
              </a:rPr>
              <a:t> Σταθερά στις υψηλότερες θέσεις στην Ευρώπη στην κατανόηση κειμένου, τα μαθηματικά και τις φυσικές επιστήμες.</a:t>
            </a:r>
          </a:p>
          <a:p>
            <a:r>
              <a:rPr lang="el-GR" sz="1700" b="1" dirty="0" err="1">
                <a:solidFill>
                  <a:srgbClr val="FFFFFF"/>
                </a:solidFill>
              </a:rPr>
              <a:t>Education</a:t>
            </a:r>
            <a:r>
              <a:rPr lang="el-GR" sz="1700" b="1" dirty="0">
                <a:solidFill>
                  <a:srgbClr val="FFFFFF"/>
                </a:solidFill>
              </a:rPr>
              <a:t> </a:t>
            </a:r>
            <a:r>
              <a:rPr lang="el-GR" sz="1700" b="1" dirty="0" err="1">
                <a:solidFill>
                  <a:srgbClr val="FFFFFF"/>
                </a:solidFill>
              </a:rPr>
              <a:t>Rankings</a:t>
            </a:r>
            <a:r>
              <a:rPr lang="el-GR" sz="1700" b="1" dirty="0">
                <a:solidFill>
                  <a:srgbClr val="FFFFFF"/>
                </a:solidFill>
              </a:rPr>
              <a:t> 2026:</a:t>
            </a:r>
            <a:r>
              <a:rPr lang="el-GR" sz="1700" dirty="0">
                <a:solidFill>
                  <a:srgbClr val="FFFFFF"/>
                </a:solidFill>
              </a:rPr>
              <a:t> Σύμφωνα με πρόσφατα στοιχεία, η Φινλανδία κατατάσσεται στις </a:t>
            </a:r>
            <a:r>
              <a:rPr lang="el-GR" sz="1700" b="1" dirty="0">
                <a:solidFill>
                  <a:srgbClr val="FFFFFF"/>
                </a:solidFill>
              </a:rPr>
              <a:t>8 πρώτες χώρες παγκοσμίως</a:t>
            </a:r>
            <a:r>
              <a:rPr lang="el-GR" sz="1700" dirty="0">
                <a:solidFill>
                  <a:srgbClr val="FFFFFF"/>
                </a:solidFill>
              </a:rPr>
              <a:t> (World </a:t>
            </a:r>
            <a:r>
              <a:rPr lang="el-GR" sz="1700" dirty="0" err="1">
                <a:solidFill>
                  <a:srgbClr val="FFFFFF"/>
                </a:solidFill>
              </a:rPr>
              <a:t>Population</a:t>
            </a:r>
            <a:r>
              <a:rPr lang="el-GR" sz="1700" dirty="0">
                <a:solidFill>
                  <a:srgbClr val="FFFFFF"/>
                </a:solidFill>
              </a:rPr>
              <a:t> Review), ενώ δείκτες όπως ο </a:t>
            </a:r>
            <a:r>
              <a:rPr lang="el-GR" sz="1700" i="1" dirty="0" err="1">
                <a:solidFill>
                  <a:srgbClr val="FFFFFF"/>
                </a:solidFill>
              </a:rPr>
              <a:t>Legatum</a:t>
            </a:r>
            <a:r>
              <a:rPr lang="el-GR" sz="1700" i="1" dirty="0">
                <a:solidFill>
                  <a:srgbClr val="FFFFFF"/>
                </a:solidFill>
              </a:rPr>
              <a:t> </a:t>
            </a:r>
            <a:r>
              <a:rPr lang="el-GR" sz="1700" i="1" dirty="0" err="1">
                <a:solidFill>
                  <a:srgbClr val="FFFFFF"/>
                </a:solidFill>
              </a:rPr>
              <a:t>Prosperity</a:t>
            </a:r>
            <a:r>
              <a:rPr lang="el-GR" sz="1700" i="1" dirty="0">
                <a:solidFill>
                  <a:srgbClr val="FFFFFF"/>
                </a:solidFill>
              </a:rPr>
              <a:t> </a:t>
            </a:r>
            <a:r>
              <a:rPr lang="el-GR" sz="1700" i="1" dirty="0" err="1">
                <a:solidFill>
                  <a:srgbClr val="FFFFFF"/>
                </a:solidFill>
              </a:rPr>
              <a:t>Index</a:t>
            </a:r>
            <a:r>
              <a:rPr lang="el-GR" sz="1700" dirty="0">
                <a:solidFill>
                  <a:srgbClr val="FFFFFF"/>
                </a:solidFill>
              </a:rPr>
              <a:t> την τοποθετούν στη </a:t>
            </a:r>
            <a:r>
              <a:rPr lang="el-GR" sz="1700" b="1" dirty="0">
                <a:solidFill>
                  <a:srgbClr val="FFFFFF"/>
                </a:solidFill>
              </a:rPr>
              <a:t>2η θέση</a:t>
            </a:r>
            <a:r>
              <a:rPr lang="el-GR" sz="1700" dirty="0">
                <a:solidFill>
                  <a:srgbClr val="FFFFFF"/>
                </a:solidFill>
              </a:rPr>
              <a:t> παγκοσμίως για την ποιότητα του ανθρώπινου κεφαλαίου της.</a:t>
            </a:r>
          </a:p>
          <a:p>
            <a:r>
              <a:rPr lang="el-GR" sz="1700" b="1" dirty="0">
                <a:solidFill>
                  <a:srgbClr val="FFFFFF"/>
                </a:solidFill>
              </a:rPr>
              <a:t>Τριτοβάθμια Εκπαίδευση:</a:t>
            </a:r>
            <a:r>
              <a:rPr lang="el-GR" sz="1700" dirty="0">
                <a:solidFill>
                  <a:srgbClr val="FFFFFF"/>
                </a:solidFill>
              </a:rPr>
              <a:t> Το Παγκόσμιο Οικονομικό Φόρουμ έχει κατατάξει την ανώτατη εκπαίδευση της Φινλανδίας στην </a:t>
            </a:r>
            <a:r>
              <a:rPr lang="el-GR" sz="1700" b="1" dirty="0">
                <a:solidFill>
                  <a:srgbClr val="FFFFFF"/>
                </a:solidFill>
              </a:rPr>
              <a:t>1η θέση</a:t>
            </a:r>
            <a:r>
              <a:rPr lang="el-GR" sz="1700" dirty="0">
                <a:solidFill>
                  <a:srgbClr val="FFFFFF"/>
                </a:solidFill>
              </a:rPr>
              <a:t> παγκοσμίως.</a:t>
            </a:r>
          </a:p>
        </p:txBody>
      </p:sp>
    </p:spTree>
    <p:extLst>
      <p:ext uri="{BB962C8B-B14F-4D97-AF65-F5344CB8AC3E}">
        <p14:creationId xmlns:p14="http://schemas.microsoft.com/office/powerpoint/2010/main" val="11729233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32EC4B9-F91A-665A-6F26-3CB36655B854}"/>
              </a:ext>
            </a:extLst>
          </p:cNvPr>
          <p:cNvSpPr>
            <a:spLocks noGrp="1"/>
          </p:cNvSpPr>
          <p:nvPr>
            <p:ph type="title"/>
          </p:nvPr>
        </p:nvSpPr>
        <p:spPr/>
        <p:txBody>
          <a:bodyPr/>
          <a:lstStyle/>
          <a:p>
            <a:r>
              <a:rPr lang="en-US" dirty="0"/>
              <a:t>KEUDA</a:t>
            </a:r>
            <a:endParaRPr lang="el-GR" dirty="0"/>
          </a:p>
        </p:txBody>
      </p:sp>
      <p:pic>
        <p:nvPicPr>
          <p:cNvPr id="5" name="Θέση περιεχομένου 4">
            <a:extLst>
              <a:ext uri="{FF2B5EF4-FFF2-40B4-BE49-F238E27FC236}">
                <a16:creationId xmlns:a16="http://schemas.microsoft.com/office/drawing/2014/main" id="{29FFA7B0-A2F9-43BE-75EC-9D81CECF44F8}"/>
              </a:ext>
            </a:extLst>
          </p:cNvPr>
          <p:cNvPicPr>
            <a:picLocks noGrp="1" noChangeAspect="1"/>
          </p:cNvPicPr>
          <p:nvPr>
            <p:ph idx="1"/>
          </p:nvPr>
        </p:nvPicPr>
        <p:blipFill>
          <a:blip r:embed="rId2"/>
          <a:stretch>
            <a:fillRect/>
          </a:stretch>
        </p:blipFill>
        <p:spPr>
          <a:xfrm rot="10800000">
            <a:off x="3868738" y="1361351"/>
            <a:ext cx="7315200" cy="4125772"/>
          </a:xfrm>
          <a:prstGeom prst="rect">
            <a:avLst/>
          </a:prstGeom>
        </p:spPr>
      </p:pic>
    </p:spTree>
    <p:extLst>
      <p:ext uri="{BB962C8B-B14F-4D97-AF65-F5344CB8AC3E}">
        <p14:creationId xmlns:p14="http://schemas.microsoft.com/office/powerpoint/2010/main" val="1415121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DCDC02-6B61-30F2-F257-00F163665E67}"/>
            </a:ext>
          </a:extLst>
        </p:cNvPr>
        <p:cNvGrpSpPr/>
        <p:nvPr/>
      </p:nvGrpSpPr>
      <p:grpSpPr>
        <a:xfrm>
          <a:off x="0" y="0"/>
          <a:ext cx="0" cy="0"/>
          <a:chOff x="0" y="0"/>
          <a:chExt cx="0" cy="0"/>
        </a:xfrm>
      </p:grpSpPr>
      <p:pic>
        <p:nvPicPr>
          <p:cNvPr id="3" name="Εικόνα 2">
            <a:extLst>
              <a:ext uri="{FF2B5EF4-FFF2-40B4-BE49-F238E27FC236}">
                <a16:creationId xmlns:a16="http://schemas.microsoft.com/office/drawing/2014/main" id="{37D0A7B9-E35D-4C36-EAA9-2FCB4CF7BC1A}"/>
              </a:ext>
            </a:extLst>
          </p:cNvPr>
          <p:cNvPicPr>
            <a:picLocks noChangeAspect="1"/>
          </p:cNvPicPr>
          <p:nvPr/>
        </p:nvPicPr>
        <p:blipFill>
          <a:blip r:embed="rId2"/>
          <a:stretch>
            <a:fillRect/>
          </a:stretch>
        </p:blipFill>
        <p:spPr>
          <a:xfrm rot="5400000">
            <a:off x="2667000" y="1495044"/>
            <a:ext cx="6858000" cy="3867912"/>
          </a:xfrm>
          <a:prstGeom prst="rect">
            <a:avLst/>
          </a:prstGeom>
        </p:spPr>
      </p:pic>
      <p:pic>
        <p:nvPicPr>
          <p:cNvPr id="5" name="Εικόνα 4">
            <a:extLst>
              <a:ext uri="{FF2B5EF4-FFF2-40B4-BE49-F238E27FC236}">
                <a16:creationId xmlns:a16="http://schemas.microsoft.com/office/drawing/2014/main" id="{C40C87FF-FE84-5AC5-C561-E13DB9103624}"/>
              </a:ext>
            </a:extLst>
          </p:cNvPr>
          <p:cNvPicPr>
            <a:picLocks noChangeAspect="1"/>
          </p:cNvPicPr>
          <p:nvPr/>
        </p:nvPicPr>
        <p:blipFill>
          <a:blip r:embed="rId3"/>
          <a:stretch>
            <a:fillRect/>
          </a:stretch>
        </p:blipFill>
        <p:spPr>
          <a:xfrm rot="5400000">
            <a:off x="-1385454" y="1495044"/>
            <a:ext cx="6858000" cy="3867912"/>
          </a:xfrm>
          <a:prstGeom prst="rect">
            <a:avLst/>
          </a:prstGeom>
        </p:spPr>
      </p:pic>
      <p:pic>
        <p:nvPicPr>
          <p:cNvPr id="7" name="Εικόνα 6">
            <a:extLst>
              <a:ext uri="{FF2B5EF4-FFF2-40B4-BE49-F238E27FC236}">
                <a16:creationId xmlns:a16="http://schemas.microsoft.com/office/drawing/2014/main" id="{B21872F9-899A-796E-9A37-87C5985DA596}"/>
              </a:ext>
            </a:extLst>
          </p:cNvPr>
          <p:cNvPicPr>
            <a:picLocks noChangeAspect="1"/>
          </p:cNvPicPr>
          <p:nvPr/>
        </p:nvPicPr>
        <p:blipFill>
          <a:blip r:embed="rId4"/>
          <a:stretch>
            <a:fillRect/>
          </a:stretch>
        </p:blipFill>
        <p:spPr>
          <a:xfrm rot="5400000">
            <a:off x="6829044" y="1495044"/>
            <a:ext cx="6858000" cy="3867912"/>
          </a:xfrm>
          <a:prstGeom prst="rect">
            <a:avLst/>
          </a:prstGeom>
        </p:spPr>
      </p:pic>
    </p:spTree>
    <p:extLst>
      <p:ext uri="{BB962C8B-B14F-4D97-AF65-F5344CB8AC3E}">
        <p14:creationId xmlns:p14="http://schemas.microsoft.com/office/powerpoint/2010/main" val="8101500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2E335F-4EA7-3D51-3495-5ABB13742E7B}"/>
            </a:ext>
          </a:extLst>
        </p:cNvPr>
        <p:cNvGrpSpPr/>
        <p:nvPr/>
      </p:nvGrpSpPr>
      <p:grpSpPr>
        <a:xfrm>
          <a:off x="0" y="0"/>
          <a:ext cx="0" cy="0"/>
          <a:chOff x="0" y="0"/>
          <a:chExt cx="0" cy="0"/>
        </a:xfrm>
      </p:grpSpPr>
      <p:pic>
        <p:nvPicPr>
          <p:cNvPr id="3" name="Εικόνα 2">
            <a:extLst>
              <a:ext uri="{FF2B5EF4-FFF2-40B4-BE49-F238E27FC236}">
                <a16:creationId xmlns:a16="http://schemas.microsoft.com/office/drawing/2014/main" id="{ED916B38-1860-6510-A76E-9709059BC25C}"/>
              </a:ext>
            </a:extLst>
          </p:cNvPr>
          <p:cNvPicPr>
            <a:picLocks noChangeAspect="1"/>
          </p:cNvPicPr>
          <p:nvPr/>
        </p:nvPicPr>
        <p:blipFill>
          <a:blip r:embed="rId2"/>
          <a:stretch>
            <a:fillRect/>
          </a:stretch>
        </p:blipFill>
        <p:spPr>
          <a:xfrm>
            <a:off x="16213" y="0"/>
            <a:ext cx="12159574" cy="6858000"/>
          </a:xfrm>
          <a:prstGeom prst="rect">
            <a:avLst/>
          </a:prstGeom>
        </p:spPr>
      </p:pic>
    </p:spTree>
    <p:extLst>
      <p:ext uri="{BB962C8B-B14F-4D97-AF65-F5344CB8AC3E}">
        <p14:creationId xmlns:p14="http://schemas.microsoft.com/office/powerpoint/2010/main" val="38386181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D69006-4A70-9064-BC48-218931223941}"/>
            </a:ext>
          </a:extLst>
        </p:cNvPr>
        <p:cNvGrpSpPr/>
        <p:nvPr/>
      </p:nvGrpSpPr>
      <p:grpSpPr>
        <a:xfrm>
          <a:off x="0" y="0"/>
          <a:ext cx="0" cy="0"/>
          <a:chOff x="0" y="0"/>
          <a:chExt cx="0" cy="0"/>
        </a:xfrm>
      </p:grpSpPr>
      <p:pic>
        <p:nvPicPr>
          <p:cNvPr id="3" name="Εικόνα 2">
            <a:extLst>
              <a:ext uri="{FF2B5EF4-FFF2-40B4-BE49-F238E27FC236}">
                <a16:creationId xmlns:a16="http://schemas.microsoft.com/office/drawing/2014/main" id="{3CDEA190-5F50-8C9B-59C0-90938D4C8DAF}"/>
              </a:ext>
            </a:extLst>
          </p:cNvPr>
          <p:cNvPicPr>
            <a:picLocks noChangeAspect="1"/>
          </p:cNvPicPr>
          <p:nvPr/>
        </p:nvPicPr>
        <p:blipFill>
          <a:blip r:embed="rId2"/>
          <a:stretch>
            <a:fillRect/>
          </a:stretch>
        </p:blipFill>
        <p:spPr>
          <a:xfrm>
            <a:off x="16213" y="0"/>
            <a:ext cx="12159574" cy="6858000"/>
          </a:xfrm>
          <a:prstGeom prst="rect">
            <a:avLst/>
          </a:prstGeom>
        </p:spPr>
      </p:pic>
    </p:spTree>
    <p:extLst>
      <p:ext uri="{BB962C8B-B14F-4D97-AF65-F5344CB8AC3E}">
        <p14:creationId xmlns:p14="http://schemas.microsoft.com/office/powerpoint/2010/main" val="7632236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5C5065-2398-64FC-1C8C-D1396F15843D}"/>
            </a:ext>
          </a:extLst>
        </p:cNvPr>
        <p:cNvGrpSpPr/>
        <p:nvPr/>
      </p:nvGrpSpPr>
      <p:grpSpPr>
        <a:xfrm>
          <a:off x="0" y="0"/>
          <a:ext cx="0" cy="0"/>
          <a:chOff x="0" y="0"/>
          <a:chExt cx="0" cy="0"/>
        </a:xfrm>
      </p:grpSpPr>
      <p:pic>
        <p:nvPicPr>
          <p:cNvPr id="3" name="Εικόνα 2">
            <a:extLst>
              <a:ext uri="{FF2B5EF4-FFF2-40B4-BE49-F238E27FC236}">
                <a16:creationId xmlns:a16="http://schemas.microsoft.com/office/drawing/2014/main" id="{CD146BFF-E5CA-74B9-F897-9CACDCF4A648}"/>
              </a:ext>
            </a:extLst>
          </p:cNvPr>
          <p:cNvPicPr>
            <a:picLocks noChangeAspect="1"/>
          </p:cNvPicPr>
          <p:nvPr/>
        </p:nvPicPr>
        <p:blipFill>
          <a:blip r:embed="rId2"/>
          <a:stretch>
            <a:fillRect/>
          </a:stretch>
        </p:blipFill>
        <p:spPr>
          <a:xfrm>
            <a:off x="13252" y="0"/>
            <a:ext cx="12165496" cy="6858000"/>
          </a:xfrm>
          <a:prstGeom prst="rect">
            <a:avLst/>
          </a:prstGeom>
        </p:spPr>
      </p:pic>
    </p:spTree>
    <p:extLst>
      <p:ext uri="{BB962C8B-B14F-4D97-AF65-F5344CB8AC3E}">
        <p14:creationId xmlns:p14="http://schemas.microsoft.com/office/powerpoint/2010/main" val="17608461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789DE4-2009-3BA1-6A41-1AFDD29680CF}"/>
            </a:ext>
          </a:extLst>
        </p:cNvPr>
        <p:cNvGrpSpPr/>
        <p:nvPr/>
      </p:nvGrpSpPr>
      <p:grpSpPr>
        <a:xfrm>
          <a:off x="0" y="0"/>
          <a:ext cx="0" cy="0"/>
          <a:chOff x="0" y="0"/>
          <a:chExt cx="0" cy="0"/>
        </a:xfrm>
      </p:grpSpPr>
      <p:pic>
        <p:nvPicPr>
          <p:cNvPr id="3" name="Εικόνα 2">
            <a:extLst>
              <a:ext uri="{FF2B5EF4-FFF2-40B4-BE49-F238E27FC236}">
                <a16:creationId xmlns:a16="http://schemas.microsoft.com/office/drawing/2014/main" id="{8E8AC561-CAAB-E8F5-4473-4DC1C681F353}"/>
              </a:ext>
            </a:extLst>
          </p:cNvPr>
          <p:cNvPicPr>
            <a:picLocks noChangeAspect="1"/>
          </p:cNvPicPr>
          <p:nvPr/>
        </p:nvPicPr>
        <p:blipFill>
          <a:blip r:embed="rId2"/>
          <a:stretch>
            <a:fillRect/>
          </a:stretch>
        </p:blipFill>
        <p:spPr>
          <a:xfrm>
            <a:off x="13252" y="0"/>
            <a:ext cx="12165496" cy="6858000"/>
          </a:xfrm>
          <a:prstGeom prst="rect">
            <a:avLst/>
          </a:prstGeom>
        </p:spPr>
      </p:pic>
    </p:spTree>
    <p:extLst>
      <p:ext uri="{BB962C8B-B14F-4D97-AF65-F5344CB8AC3E}">
        <p14:creationId xmlns:p14="http://schemas.microsoft.com/office/powerpoint/2010/main" val="15601483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0E9E8A-B8DA-AA2A-5A68-85B4BCD49715}"/>
            </a:ext>
          </a:extLst>
        </p:cNvPr>
        <p:cNvGrpSpPr/>
        <p:nvPr/>
      </p:nvGrpSpPr>
      <p:grpSpPr>
        <a:xfrm>
          <a:off x="0" y="0"/>
          <a:ext cx="0" cy="0"/>
          <a:chOff x="0" y="0"/>
          <a:chExt cx="0" cy="0"/>
        </a:xfrm>
      </p:grpSpPr>
      <p:pic>
        <p:nvPicPr>
          <p:cNvPr id="3" name="Εικόνα 2">
            <a:extLst>
              <a:ext uri="{FF2B5EF4-FFF2-40B4-BE49-F238E27FC236}">
                <a16:creationId xmlns:a16="http://schemas.microsoft.com/office/drawing/2014/main" id="{5EC14701-1DE3-7B15-499D-DCCA45231643}"/>
              </a:ext>
            </a:extLst>
          </p:cNvPr>
          <p:cNvPicPr>
            <a:picLocks noChangeAspect="1"/>
          </p:cNvPicPr>
          <p:nvPr/>
        </p:nvPicPr>
        <p:blipFill>
          <a:blip r:embed="rId2"/>
          <a:stretch>
            <a:fillRect/>
          </a:stretch>
        </p:blipFill>
        <p:spPr>
          <a:xfrm>
            <a:off x="16213" y="0"/>
            <a:ext cx="12159574" cy="6858000"/>
          </a:xfrm>
          <a:prstGeom prst="rect">
            <a:avLst/>
          </a:prstGeom>
        </p:spPr>
      </p:pic>
    </p:spTree>
    <p:extLst>
      <p:ext uri="{BB962C8B-B14F-4D97-AF65-F5344CB8AC3E}">
        <p14:creationId xmlns:p14="http://schemas.microsoft.com/office/powerpoint/2010/main" val="12522900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AE10FE-B3E0-A11F-8B09-BFC1A0AB8315}"/>
            </a:ext>
          </a:extLst>
        </p:cNvPr>
        <p:cNvGrpSpPr/>
        <p:nvPr/>
      </p:nvGrpSpPr>
      <p:grpSpPr>
        <a:xfrm>
          <a:off x="0" y="0"/>
          <a:ext cx="0" cy="0"/>
          <a:chOff x="0" y="0"/>
          <a:chExt cx="0" cy="0"/>
        </a:xfrm>
      </p:grpSpPr>
      <p:pic>
        <p:nvPicPr>
          <p:cNvPr id="3" name="Εικόνα 2">
            <a:extLst>
              <a:ext uri="{FF2B5EF4-FFF2-40B4-BE49-F238E27FC236}">
                <a16:creationId xmlns:a16="http://schemas.microsoft.com/office/drawing/2014/main" id="{9A78A480-977F-F631-46A9-DAF3EAFC9D6B}"/>
              </a:ext>
            </a:extLst>
          </p:cNvPr>
          <p:cNvPicPr>
            <a:picLocks noChangeAspect="1"/>
          </p:cNvPicPr>
          <p:nvPr/>
        </p:nvPicPr>
        <p:blipFill>
          <a:blip r:embed="rId2"/>
          <a:stretch>
            <a:fillRect/>
          </a:stretch>
        </p:blipFill>
        <p:spPr>
          <a:xfrm>
            <a:off x="16213" y="0"/>
            <a:ext cx="12159574" cy="6858000"/>
          </a:xfrm>
          <a:prstGeom prst="rect">
            <a:avLst/>
          </a:prstGeom>
        </p:spPr>
      </p:pic>
    </p:spTree>
    <p:extLst>
      <p:ext uri="{BB962C8B-B14F-4D97-AF65-F5344CB8AC3E}">
        <p14:creationId xmlns:p14="http://schemas.microsoft.com/office/powerpoint/2010/main" val="37280991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D74AA4-609C-4346-9C90-C6A0CE4FD484}"/>
            </a:ext>
          </a:extLst>
        </p:cNvPr>
        <p:cNvGrpSpPr/>
        <p:nvPr/>
      </p:nvGrpSpPr>
      <p:grpSpPr>
        <a:xfrm>
          <a:off x="0" y="0"/>
          <a:ext cx="0" cy="0"/>
          <a:chOff x="0" y="0"/>
          <a:chExt cx="0" cy="0"/>
        </a:xfrm>
      </p:grpSpPr>
      <p:pic>
        <p:nvPicPr>
          <p:cNvPr id="3" name="Εικόνα 2">
            <a:extLst>
              <a:ext uri="{FF2B5EF4-FFF2-40B4-BE49-F238E27FC236}">
                <a16:creationId xmlns:a16="http://schemas.microsoft.com/office/drawing/2014/main" id="{694EE811-6B5C-3874-4D1C-C8897CD50C1F}"/>
              </a:ext>
            </a:extLst>
          </p:cNvPr>
          <p:cNvPicPr>
            <a:picLocks noChangeAspect="1"/>
          </p:cNvPicPr>
          <p:nvPr/>
        </p:nvPicPr>
        <p:blipFill>
          <a:blip r:embed="rId2"/>
          <a:stretch>
            <a:fillRect/>
          </a:stretch>
        </p:blipFill>
        <p:spPr>
          <a:xfrm>
            <a:off x="16213" y="0"/>
            <a:ext cx="12159574" cy="6858000"/>
          </a:xfrm>
          <a:prstGeom prst="rect">
            <a:avLst/>
          </a:prstGeom>
        </p:spPr>
      </p:pic>
    </p:spTree>
    <p:extLst>
      <p:ext uri="{BB962C8B-B14F-4D97-AF65-F5344CB8AC3E}">
        <p14:creationId xmlns:p14="http://schemas.microsoft.com/office/powerpoint/2010/main" val="24075703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662C1D-2645-0E65-31F3-4F558EFD206D}"/>
            </a:ext>
          </a:extLst>
        </p:cNvPr>
        <p:cNvGrpSpPr/>
        <p:nvPr/>
      </p:nvGrpSpPr>
      <p:grpSpPr>
        <a:xfrm>
          <a:off x="0" y="0"/>
          <a:ext cx="0" cy="0"/>
          <a:chOff x="0" y="0"/>
          <a:chExt cx="0" cy="0"/>
        </a:xfrm>
      </p:grpSpPr>
      <p:pic>
        <p:nvPicPr>
          <p:cNvPr id="7" name="Εικόνα 6">
            <a:extLst>
              <a:ext uri="{FF2B5EF4-FFF2-40B4-BE49-F238E27FC236}">
                <a16:creationId xmlns:a16="http://schemas.microsoft.com/office/drawing/2014/main" id="{A72F0552-13C7-9744-EE29-A2EC828954B9}"/>
              </a:ext>
            </a:extLst>
          </p:cNvPr>
          <p:cNvPicPr>
            <a:picLocks noChangeAspect="1"/>
          </p:cNvPicPr>
          <p:nvPr/>
        </p:nvPicPr>
        <p:blipFill>
          <a:blip r:embed="rId2"/>
          <a:stretch>
            <a:fillRect/>
          </a:stretch>
        </p:blipFill>
        <p:spPr>
          <a:xfrm rot="5400000">
            <a:off x="-1544782" y="1495044"/>
            <a:ext cx="6858000" cy="3867912"/>
          </a:xfrm>
          <a:prstGeom prst="rect">
            <a:avLst/>
          </a:prstGeom>
        </p:spPr>
      </p:pic>
      <p:pic>
        <p:nvPicPr>
          <p:cNvPr id="9" name="Εικόνα 8">
            <a:extLst>
              <a:ext uri="{FF2B5EF4-FFF2-40B4-BE49-F238E27FC236}">
                <a16:creationId xmlns:a16="http://schemas.microsoft.com/office/drawing/2014/main" id="{F521F11D-9C86-F263-F318-996298E5C010}"/>
              </a:ext>
            </a:extLst>
          </p:cNvPr>
          <p:cNvPicPr>
            <a:picLocks noChangeAspect="1"/>
          </p:cNvPicPr>
          <p:nvPr/>
        </p:nvPicPr>
        <p:blipFill>
          <a:blip r:embed="rId3"/>
          <a:stretch>
            <a:fillRect/>
          </a:stretch>
        </p:blipFill>
        <p:spPr>
          <a:xfrm>
            <a:off x="4699049" y="68994"/>
            <a:ext cx="5109969" cy="2882023"/>
          </a:xfrm>
          <a:prstGeom prst="rect">
            <a:avLst/>
          </a:prstGeom>
        </p:spPr>
      </p:pic>
      <p:pic>
        <p:nvPicPr>
          <p:cNvPr id="13" name="Εικόνα 12">
            <a:extLst>
              <a:ext uri="{FF2B5EF4-FFF2-40B4-BE49-F238E27FC236}">
                <a16:creationId xmlns:a16="http://schemas.microsoft.com/office/drawing/2014/main" id="{4D133823-817B-F758-3C27-210B5448A4C8}"/>
              </a:ext>
            </a:extLst>
          </p:cNvPr>
          <p:cNvPicPr>
            <a:picLocks noChangeAspect="1"/>
          </p:cNvPicPr>
          <p:nvPr/>
        </p:nvPicPr>
        <p:blipFill>
          <a:blip r:embed="rId4"/>
          <a:stretch>
            <a:fillRect/>
          </a:stretch>
        </p:blipFill>
        <p:spPr>
          <a:xfrm>
            <a:off x="4699049" y="3281312"/>
            <a:ext cx="6010514" cy="3389930"/>
          </a:xfrm>
          <a:prstGeom prst="rect">
            <a:avLst/>
          </a:prstGeom>
        </p:spPr>
      </p:pic>
    </p:spTree>
    <p:extLst>
      <p:ext uri="{BB962C8B-B14F-4D97-AF65-F5344CB8AC3E}">
        <p14:creationId xmlns:p14="http://schemas.microsoft.com/office/powerpoint/2010/main" val="10622898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1E2C89D-0A6B-73D5-151F-7DDF74EE5916}"/>
            </a:ext>
          </a:extLst>
        </p:cNvPr>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5C1D4A39-A122-41DA-BF9B-2313FB6B70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CD120F8-C0F1-4CC6-B340-0B8F67C400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1999"/>
            <a:ext cx="7052486"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l-GR"/>
          </a:p>
        </p:txBody>
      </p:sp>
      <p:sp>
        <p:nvSpPr>
          <p:cNvPr id="2" name="Τίτλος 1">
            <a:extLst>
              <a:ext uri="{FF2B5EF4-FFF2-40B4-BE49-F238E27FC236}">
                <a16:creationId xmlns:a16="http://schemas.microsoft.com/office/drawing/2014/main" id="{70F6693D-7EBC-31CF-6C8C-18FB56FC3D2A}"/>
              </a:ext>
            </a:extLst>
          </p:cNvPr>
          <p:cNvSpPr>
            <a:spLocks noGrp="1"/>
          </p:cNvSpPr>
          <p:nvPr>
            <p:ph type="title"/>
          </p:nvPr>
        </p:nvSpPr>
        <p:spPr>
          <a:xfrm>
            <a:off x="289248" y="1123837"/>
            <a:ext cx="6451110" cy="1255469"/>
          </a:xfrm>
        </p:spPr>
        <p:txBody>
          <a:bodyPr>
            <a:normAutofit/>
          </a:bodyPr>
          <a:lstStyle/>
          <a:p>
            <a:r>
              <a:rPr lang="el-GR" dirty="0"/>
              <a:t>Το πρόγραμμα</a:t>
            </a:r>
          </a:p>
        </p:txBody>
      </p:sp>
      <p:sp>
        <p:nvSpPr>
          <p:cNvPr id="10" name="Θέση περιεχομένου 9">
            <a:extLst>
              <a:ext uri="{FF2B5EF4-FFF2-40B4-BE49-F238E27FC236}">
                <a16:creationId xmlns:a16="http://schemas.microsoft.com/office/drawing/2014/main" id="{6DFCE37B-05EA-BE56-BD02-92E279FD7149}"/>
              </a:ext>
            </a:extLst>
          </p:cNvPr>
          <p:cNvSpPr>
            <a:spLocks noGrp="1"/>
          </p:cNvSpPr>
          <p:nvPr>
            <p:ph idx="1"/>
          </p:nvPr>
        </p:nvSpPr>
        <p:spPr>
          <a:xfrm>
            <a:off x="289248" y="2510395"/>
            <a:ext cx="6451109" cy="3274586"/>
          </a:xfrm>
        </p:spPr>
        <p:txBody>
          <a:bodyPr anchor="t">
            <a:normAutofit/>
          </a:bodyPr>
          <a:lstStyle/>
          <a:p>
            <a:r>
              <a:rPr lang="el-GR" b="1" dirty="0">
                <a:solidFill>
                  <a:srgbClr val="FFFFFF"/>
                </a:solidFill>
              </a:rPr>
              <a:t>1</a:t>
            </a:r>
            <a:r>
              <a:rPr lang="el-GR" b="1" baseline="30000" dirty="0">
                <a:solidFill>
                  <a:srgbClr val="FFFFFF"/>
                </a:solidFill>
              </a:rPr>
              <a:t>η</a:t>
            </a:r>
            <a:r>
              <a:rPr lang="el-GR" b="1" dirty="0">
                <a:solidFill>
                  <a:srgbClr val="FFFFFF"/>
                </a:solidFill>
              </a:rPr>
              <a:t> Μέρα: </a:t>
            </a:r>
            <a:r>
              <a:rPr lang="el-GR" dirty="0">
                <a:solidFill>
                  <a:srgbClr val="FFFFFF"/>
                </a:solidFill>
              </a:rPr>
              <a:t>Παρουσίαση Σχολείων / Συγκρίσεις / Εισαγωγή στο Φινλανδικό Σύστημα</a:t>
            </a:r>
          </a:p>
          <a:p>
            <a:r>
              <a:rPr lang="el-GR" b="1" dirty="0">
                <a:solidFill>
                  <a:srgbClr val="FFFFFF"/>
                </a:solidFill>
              </a:rPr>
              <a:t>2</a:t>
            </a:r>
            <a:r>
              <a:rPr lang="el-GR" b="1" baseline="30000" dirty="0">
                <a:solidFill>
                  <a:srgbClr val="FFFFFF"/>
                </a:solidFill>
              </a:rPr>
              <a:t>η</a:t>
            </a:r>
            <a:r>
              <a:rPr lang="el-GR" b="1" dirty="0">
                <a:solidFill>
                  <a:srgbClr val="FFFFFF"/>
                </a:solidFill>
              </a:rPr>
              <a:t> Μέρα: </a:t>
            </a:r>
            <a:r>
              <a:rPr lang="el-GR" dirty="0">
                <a:solidFill>
                  <a:srgbClr val="FFFFFF"/>
                </a:solidFill>
              </a:rPr>
              <a:t>Χαρακτηριστικά του Φινλανδικού Συστήματος – Επίσκεψη σε σχολείο ειδικής αγωγής</a:t>
            </a:r>
            <a:r>
              <a:rPr lang="en-US" dirty="0">
                <a:solidFill>
                  <a:srgbClr val="FFFFFF"/>
                </a:solidFill>
              </a:rPr>
              <a:t> “Live”</a:t>
            </a:r>
            <a:endParaRPr lang="el-GR" dirty="0">
              <a:solidFill>
                <a:srgbClr val="FFFFFF"/>
              </a:solidFill>
            </a:endParaRPr>
          </a:p>
          <a:p>
            <a:r>
              <a:rPr lang="el-GR" b="1" dirty="0">
                <a:solidFill>
                  <a:srgbClr val="FFFFFF"/>
                </a:solidFill>
              </a:rPr>
              <a:t>3</a:t>
            </a:r>
            <a:r>
              <a:rPr lang="el-GR" b="1" baseline="30000" dirty="0">
                <a:solidFill>
                  <a:srgbClr val="FFFFFF"/>
                </a:solidFill>
              </a:rPr>
              <a:t>η</a:t>
            </a:r>
            <a:r>
              <a:rPr lang="el-GR" b="1" dirty="0">
                <a:solidFill>
                  <a:srgbClr val="FFFFFF"/>
                </a:solidFill>
              </a:rPr>
              <a:t> Μέρα: </a:t>
            </a:r>
            <a:r>
              <a:rPr lang="el-GR" dirty="0">
                <a:solidFill>
                  <a:srgbClr val="FFFFFF"/>
                </a:solidFill>
              </a:rPr>
              <a:t>Επίσκεψη σε Επαγγελματικό Λύκειο</a:t>
            </a:r>
            <a:r>
              <a:rPr lang="en-US" dirty="0">
                <a:solidFill>
                  <a:srgbClr val="FFFFFF"/>
                </a:solidFill>
              </a:rPr>
              <a:t> “</a:t>
            </a:r>
            <a:r>
              <a:rPr lang="en-US" dirty="0" err="1">
                <a:solidFill>
                  <a:srgbClr val="FFFFFF"/>
                </a:solidFill>
              </a:rPr>
              <a:t>Keuda</a:t>
            </a:r>
            <a:r>
              <a:rPr lang="en-US" dirty="0">
                <a:solidFill>
                  <a:srgbClr val="FFFFFF"/>
                </a:solidFill>
              </a:rPr>
              <a:t>”</a:t>
            </a:r>
            <a:endParaRPr lang="el-GR" dirty="0">
              <a:solidFill>
                <a:srgbClr val="FFFFFF"/>
              </a:solidFill>
            </a:endParaRPr>
          </a:p>
          <a:p>
            <a:r>
              <a:rPr lang="el-GR" b="1" dirty="0">
                <a:solidFill>
                  <a:srgbClr val="FFFFFF"/>
                </a:solidFill>
              </a:rPr>
              <a:t>4</a:t>
            </a:r>
            <a:r>
              <a:rPr lang="el-GR" b="1" baseline="30000" dirty="0">
                <a:solidFill>
                  <a:srgbClr val="FFFFFF"/>
                </a:solidFill>
              </a:rPr>
              <a:t>η</a:t>
            </a:r>
            <a:r>
              <a:rPr lang="el-GR" b="1" dirty="0">
                <a:solidFill>
                  <a:srgbClr val="FFFFFF"/>
                </a:solidFill>
              </a:rPr>
              <a:t> Μέρα: </a:t>
            </a:r>
            <a:r>
              <a:rPr lang="el-GR" dirty="0">
                <a:solidFill>
                  <a:srgbClr val="FFFFFF"/>
                </a:solidFill>
              </a:rPr>
              <a:t>Μελλοντικές τάσεις της μάθησης – Επίσκεψη στην βιβλιοθήκη </a:t>
            </a:r>
            <a:r>
              <a:rPr lang="en-US" dirty="0">
                <a:solidFill>
                  <a:srgbClr val="FFFFFF"/>
                </a:solidFill>
              </a:rPr>
              <a:t>“</a:t>
            </a:r>
            <a:r>
              <a:rPr lang="en-US" dirty="0" err="1">
                <a:solidFill>
                  <a:srgbClr val="FFFFFF"/>
                </a:solidFill>
              </a:rPr>
              <a:t>Oodi</a:t>
            </a:r>
            <a:r>
              <a:rPr lang="en-US" dirty="0">
                <a:solidFill>
                  <a:srgbClr val="FFFFFF"/>
                </a:solidFill>
              </a:rPr>
              <a:t>”</a:t>
            </a:r>
            <a:endParaRPr lang="el-GR" dirty="0">
              <a:solidFill>
                <a:srgbClr val="FFFFFF"/>
              </a:solidFill>
            </a:endParaRPr>
          </a:p>
          <a:p>
            <a:r>
              <a:rPr lang="el-GR" b="1" dirty="0">
                <a:solidFill>
                  <a:srgbClr val="FFFFFF"/>
                </a:solidFill>
              </a:rPr>
              <a:t>5</a:t>
            </a:r>
            <a:r>
              <a:rPr lang="el-GR" b="1" baseline="30000" dirty="0">
                <a:solidFill>
                  <a:srgbClr val="FFFFFF"/>
                </a:solidFill>
              </a:rPr>
              <a:t>η</a:t>
            </a:r>
            <a:r>
              <a:rPr lang="el-GR" b="1" dirty="0">
                <a:solidFill>
                  <a:srgbClr val="FFFFFF"/>
                </a:solidFill>
              </a:rPr>
              <a:t> Μέρα: </a:t>
            </a:r>
            <a:r>
              <a:rPr lang="el-GR" dirty="0">
                <a:solidFill>
                  <a:srgbClr val="FFFFFF"/>
                </a:solidFill>
              </a:rPr>
              <a:t>Επίσκεψη στο </a:t>
            </a:r>
            <a:r>
              <a:rPr lang="en-US" dirty="0">
                <a:solidFill>
                  <a:srgbClr val="FFFFFF"/>
                </a:solidFill>
              </a:rPr>
              <a:t>Omnia Marketplace / </a:t>
            </a:r>
            <a:r>
              <a:rPr lang="el-GR" dirty="0">
                <a:solidFill>
                  <a:srgbClr val="FFFFFF"/>
                </a:solidFill>
              </a:rPr>
              <a:t>Επίλογος</a:t>
            </a:r>
          </a:p>
        </p:txBody>
      </p:sp>
      <p:pic>
        <p:nvPicPr>
          <p:cNvPr id="6" name="Εικόνα 5">
            <a:extLst>
              <a:ext uri="{FF2B5EF4-FFF2-40B4-BE49-F238E27FC236}">
                <a16:creationId xmlns:a16="http://schemas.microsoft.com/office/drawing/2014/main" id="{2F4BDEAE-6309-8C4E-1DBF-0DE3921CF01D}"/>
              </a:ext>
            </a:extLst>
          </p:cNvPr>
          <p:cNvPicPr>
            <a:picLocks noChangeAspect="1"/>
          </p:cNvPicPr>
          <p:nvPr/>
        </p:nvPicPr>
        <p:blipFill>
          <a:blip r:embed="rId3"/>
          <a:stretch>
            <a:fillRect/>
          </a:stretch>
        </p:blipFill>
        <p:spPr>
          <a:xfrm>
            <a:off x="7341734" y="759599"/>
            <a:ext cx="4400526" cy="4037484"/>
          </a:xfrm>
          <a:prstGeom prst="rect">
            <a:avLst/>
          </a:prstGeom>
        </p:spPr>
      </p:pic>
      <p:pic>
        <p:nvPicPr>
          <p:cNvPr id="4" name="Εικόνα 3">
            <a:extLst>
              <a:ext uri="{FF2B5EF4-FFF2-40B4-BE49-F238E27FC236}">
                <a16:creationId xmlns:a16="http://schemas.microsoft.com/office/drawing/2014/main" id="{0FB8A432-A96E-B171-80C4-AC6B8A7C640C}"/>
              </a:ext>
            </a:extLst>
          </p:cNvPr>
          <p:cNvPicPr>
            <a:picLocks noChangeAspect="1"/>
          </p:cNvPicPr>
          <p:nvPr/>
        </p:nvPicPr>
        <p:blipFill>
          <a:blip r:embed="rId4"/>
          <a:stretch>
            <a:fillRect/>
          </a:stretch>
        </p:blipFill>
        <p:spPr>
          <a:xfrm>
            <a:off x="7197560" y="4948151"/>
            <a:ext cx="1767781" cy="986279"/>
          </a:xfrm>
          <a:prstGeom prst="rect">
            <a:avLst/>
          </a:prstGeom>
        </p:spPr>
      </p:pic>
      <p:sp>
        <p:nvSpPr>
          <p:cNvPr id="19" name="Rectangle 18">
            <a:extLst>
              <a:ext uri="{FF2B5EF4-FFF2-40B4-BE49-F238E27FC236}">
                <a16:creationId xmlns:a16="http://schemas.microsoft.com/office/drawing/2014/main" id="{8AF6EFCA-56DD-442E-9948-D162BEBBFD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l-GR"/>
          </a:p>
        </p:txBody>
      </p:sp>
    </p:spTree>
    <p:extLst>
      <p:ext uri="{BB962C8B-B14F-4D97-AF65-F5344CB8AC3E}">
        <p14:creationId xmlns:p14="http://schemas.microsoft.com/office/powerpoint/2010/main" val="24759837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51E258F-6CB7-8406-8032-5C8E6597C88D}"/>
              </a:ext>
            </a:extLst>
          </p:cNvPr>
          <p:cNvSpPr>
            <a:spLocks noGrp="1"/>
          </p:cNvSpPr>
          <p:nvPr>
            <p:ph type="title"/>
          </p:nvPr>
        </p:nvSpPr>
        <p:spPr/>
        <p:txBody>
          <a:bodyPr/>
          <a:lstStyle/>
          <a:p>
            <a:r>
              <a:rPr lang="en-US" i="1" dirty="0"/>
              <a:t>Kiitos</a:t>
            </a:r>
            <a:r>
              <a:rPr lang="en-US" dirty="0"/>
              <a:t>!</a:t>
            </a:r>
            <a:br>
              <a:rPr lang="en-US" dirty="0"/>
            </a:br>
            <a:r>
              <a:rPr lang="el-GR" dirty="0"/>
              <a:t>Ευχαριστώ!</a:t>
            </a:r>
          </a:p>
        </p:txBody>
      </p:sp>
      <p:pic>
        <p:nvPicPr>
          <p:cNvPr id="10" name="Εικόνα 9">
            <a:extLst>
              <a:ext uri="{FF2B5EF4-FFF2-40B4-BE49-F238E27FC236}">
                <a16:creationId xmlns:a16="http://schemas.microsoft.com/office/drawing/2014/main" id="{D05550EE-E6E4-C773-DD91-4EDF80C3AE7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192771" y="851349"/>
            <a:ext cx="6861544" cy="5146158"/>
          </a:xfrm>
          <a:prstGeom prst="rect">
            <a:avLst/>
          </a:prstGeom>
        </p:spPr>
      </p:pic>
    </p:spTree>
    <p:extLst>
      <p:ext uri="{BB962C8B-B14F-4D97-AF65-F5344CB8AC3E}">
        <p14:creationId xmlns:p14="http://schemas.microsoft.com/office/powerpoint/2010/main" val="11117097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2E44167-8C3A-41C6-3EF3-0B8992A74895}"/>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049B7021-DB70-A4EF-1AFE-A33F7ECA6640}"/>
              </a:ext>
            </a:extLst>
          </p:cNvPr>
          <p:cNvSpPr>
            <a:spLocks noGrp="1"/>
          </p:cNvSpPr>
          <p:nvPr>
            <p:ph type="title"/>
          </p:nvPr>
        </p:nvSpPr>
        <p:spPr>
          <a:xfrm>
            <a:off x="252919" y="1123837"/>
            <a:ext cx="2947482" cy="4601183"/>
          </a:xfrm>
        </p:spPr>
        <p:txBody>
          <a:bodyPr>
            <a:normAutofit/>
          </a:bodyPr>
          <a:lstStyle/>
          <a:p>
            <a:r>
              <a:rPr lang="el-GR" dirty="0"/>
              <a:t>Πηγές</a:t>
            </a:r>
          </a:p>
        </p:txBody>
      </p:sp>
      <p:sp>
        <p:nvSpPr>
          <p:cNvPr id="3" name="Θέση περιεχομένου 2">
            <a:extLst>
              <a:ext uri="{FF2B5EF4-FFF2-40B4-BE49-F238E27FC236}">
                <a16:creationId xmlns:a16="http://schemas.microsoft.com/office/drawing/2014/main" id="{8670F5AD-8271-FC8C-C554-92CB07F7E0DC}"/>
              </a:ext>
            </a:extLst>
          </p:cNvPr>
          <p:cNvSpPr>
            <a:spLocks noGrp="1"/>
          </p:cNvSpPr>
          <p:nvPr>
            <p:ph idx="1"/>
          </p:nvPr>
        </p:nvSpPr>
        <p:spPr>
          <a:xfrm>
            <a:off x="3869267" y="864108"/>
            <a:ext cx="3585891" cy="5120640"/>
          </a:xfrm>
        </p:spPr>
        <p:txBody>
          <a:bodyPr>
            <a:normAutofit/>
          </a:bodyPr>
          <a:lstStyle/>
          <a:p>
            <a:r>
              <a:rPr lang="nl-NL" dirty="0">
                <a:hlinkClick r:id="rId2"/>
              </a:rPr>
              <a:t>https://www.imf.org/external/datamapper/NGDPDPC@WEO/CHN/USA/JPN/FIN/DEU/LUX/QAT/SGP</a:t>
            </a:r>
            <a:endParaRPr lang="el-GR" dirty="0"/>
          </a:p>
          <a:p>
            <a:r>
              <a:rPr lang="nl-NL" dirty="0">
                <a:hlinkClick r:id="rId3"/>
              </a:rPr>
              <a:t>https://www.weforum.org/stories/2018/05/finland-has-the-most-effective-universities-in-the-world/</a:t>
            </a:r>
            <a:endParaRPr lang="el-GR" dirty="0"/>
          </a:p>
          <a:p>
            <a:r>
              <a:rPr lang="nl-NL" dirty="0">
                <a:hlinkClick r:id="rId4"/>
              </a:rPr>
              <a:t>https://www.youtube.com/watch?v=mzRklnHP5iU</a:t>
            </a:r>
            <a:endParaRPr lang="nl-NL" dirty="0"/>
          </a:p>
          <a:p>
            <a:r>
              <a:rPr lang="nl-NL" dirty="0"/>
              <a:t>https://padlet.com/europassfinland/innovations-in-vocational-education-and-training-vet-study-v-ez3h821nl0ce7u79</a:t>
            </a:r>
            <a:endParaRPr lang="el-GR" dirty="0"/>
          </a:p>
        </p:txBody>
      </p:sp>
      <p:pic>
        <p:nvPicPr>
          <p:cNvPr id="5" name="Εικόνα 4">
            <a:extLst>
              <a:ext uri="{FF2B5EF4-FFF2-40B4-BE49-F238E27FC236}">
                <a16:creationId xmlns:a16="http://schemas.microsoft.com/office/drawing/2014/main" id="{18C9A66F-126C-7258-3B5F-4129F24824B9}"/>
              </a:ext>
            </a:extLst>
          </p:cNvPr>
          <p:cNvPicPr>
            <a:picLocks noChangeAspect="1"/>
          </p:cNvPicPr>
          <p:nvPr/>
        </p:nvPicPr>
        <p:blipFill>
          <a:blip r:embed="rId5"/>
          <a:srcRect r="16735" b="-2"/>
          <a:stretch>
            <a:fillRect/>
          </a:stretch>
        </p:blipFill>
        <p:spPr>
          <a:xfrm rot="5400000">
            <a:off x="6961360" y="1615712"/>
            <a:ext cx="5330952" cy="3617432"/>
          </a:xfrm>
          <a:prstGeom prst="rect">
            <a:avLst/>
          </a:prstGeom>
        </p:spPr>
      </p:pic>
    </p:spTree>
    <p:extLst>
      <p:ext uri="{BB962C8B-B14F-4D97-AF65-F5344CB8AC3E}">
        <p14:creationId xmlns:p14="http://schemas.microsoft.com/office/powerpoint/2010/main" val="39888025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304BA8D-D61A-A90C-A881-2961C9695E85}"/>
            </a:ext>
          </a:extLst>
        </p:cNvPr>
        <p:cNvGrpSpPr/>
        <p:nvPr/>
      </p:nvGrpSpPr>
      <p:grpSpPr>
        <a:xfrm>
          <a:off x="0" y="0"/>
          <a:ext cx="0" cy="0"/>
          <a:chOff x="0" y="0"/>
          <a:chExt cx="0" cy="0"/>
        </a:xfrm>
      </p:grpSpPr>
      <p:sp useBgFill="1">
        <p:nvSpPr>
          <p:cNvPr id="53" name="Rectangle 52">
            <a:extLst>
              <a:ext uri="{FF2B5EF4-FFF2-40B4-BE49-F238E27FC236}">
                <a16:creationId xmlns:a16="http://schemas.microsoft.com/office/drawing/2014/main" id="{3033C1FA-44DC-4135-AC8E-99278C3178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8481A727-51BA-47CD-BDF2-F800D0449B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61999"/>
            <a:ext cx="4642228"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l-GR"/>
          </a:p>
        </p:txBody>
      </p:sp>
      <p:sp>
        <p:nvSpPr>
          <p:cNvPr id="2" name="Τίτλος 1">
            <a:extLst>
              <a:ext uri="{FF2B5EF4-FFF2-40B4-BE49-F238E27FC236}">
                <a16:creationId xmlns:a16="http://schemas.microsoft.com/office/drawing/2014/main" id="{E43FA721-4136-63BF-8E6F-9602B16F44D8}"/>
              </a:ext>
            </a:extLst>
          </p:cNvPr>
          <p:cNvSpPr>
            <a:spLocks noGrp="1"/>
          </p:cNvSpPr>
          <p:nvPr>
            <p:ph type="title"/>
          </p:nvPr>
        </p:nvSpPr>
        <p:spPr>
          <a:xfrm>
            <a:off x="289249" y="1123837"/>
            <a:ext cx="4016116" cy="1255469"/>
          </a:xfrm>
        </p:spPr>
        <p:txBody>
          <a:bodyPr>
            <a:normAutofit/>
          </a:bodyPr>
          <a:lstStyle/>
          <a:p>
            <a:r>
              <a:rPr lang="el-GR" dirty="0"/>
              <a:t>Συμμετέχοντες</a:t>
            </a:r>
          </a:p>
        </p:txBody>
      </p:sp>
      <p:sp>
        <p:nvSpPr>
          <p:cNvPr id="10" name="Θέση περιεχομένου 9">
            <a:extLst>
              <a:ext uri="{FF2B5EF4-FFF2-40B4-BE49-F238E27FC236}">
                <a16:creationId xmlns:a16="http://schemas.microsoft.com/office/drawing/2014/main" id="{1A6A736B-9357-9BEF-B40C-460012C8E0E5}"/>
              </a:ext>
            </a:extLst>
          </p:cNvPr>
          <p:cNvSpPr>
            <a:spLocks noGrp="1"/>
          </p:cNvSpPr>
          <p:nvPr>
            <p:ph idx="1"/>
          </p:nvPr>
        </p:nvSpPr>
        <p:spPr>
          <a:xfrm>
            <a:off x="289249" y="2510395"/>
            <a:ext cx="4016116" cy="3274586"/>
          </a:xfrm>
        </p:spPr>
        <p:txBody>
          <a:bodyPr anchor="t">
            <a:normAutofit/>
          </a:bodyPr>
          <a:lstStyle/>
          <a:p>
            <a:pPr marL="0" indent="0">
              <a:buClr>
                <a:schemeClr val="bg1"/>
              </a:buClr>
              <a:buNone/>
            </a:pPr>
            <a:r>
              <a:rPr lang="el-GR" sz="1800" b="1" dirty="0">
                <a:solidFill>
                  <a:srgbClr val="FFFFFF"/>
                </a:solidFill>
              </a:rPr>
              <a:t>21 </a:t>
            </a:r>
            <a:r>
              <a:rPr lang="el-GR" sz="1800" dirty="0">
                <a:solidFill>
                  <a:srgbClr val="FFFFFF"/>
                </a:solidFill>
              </a:rPr>
              <a:t>καθηγητές</a:t>
            </a:r>
            <a:r>
              <a:rPr lang="el-GR" sz="1800" b="1" dirty="0">
                <a:solidFill>
                  <a:srgbClr val="FFFFFF"/>
                </a:solidFill>
              </a:rPr>
              <a:t> , 1</a:t>
            </a:r>
            <a:r>
              <a:rPr lang="en-US" sz="1800" b="1" dirty="0">
                <a:solidFill>
                  <a:srgbClr val="FFFFFF"/>
                </a:solidFill>
              </a:rPr>
              <a:t>5 </a:t>
            </a:r>
            <a:r>
              <a:rPr lang="el-GR" sz="1800" dirty="0">
                <a:solidFill>
                  <a:srgbClr val="FFFFFF"/>
                </a:solidFill>
              </a:rPr>
              <a:t>σχολεία</a:t>
            </a:r>
            <a:r>
              <a:rPr lang="el-GR" sz="1800" b="1" dirty="0">
                <a:solidFill>
                  <a:srgbClr val="FFFFFF"/>
                </a:solidFill>
              </a:rPr>
              <a:t>, 6 </a:t>
            </a:r>
            <a:r>
              <a:rPr lang="el-GR" sz="1800" dirty="0">
                <a:solidFill>
                  <a:srgbClr val="FFFFFF"/>
                </a:solidFill>
              </a:rPr>
              <a:t>χώρες</a:t>
            </a:r>
          </a:p>
          <a:p>
            <a:pPr marL="0" indent="0">
              <a:buClr>
                <a:schemeClr val="bg1"/>
              </a:buClr>
              <a:buNone/>
            </a:pPr>
            <a:endParaRPr lang="el-GR" sz="1800" b="1" dirty="0">
              <a:solidFill>
                <a:srgbClr val="FFFFFF"/>
              </a:solidFill>
            </a:endParaRPr>
          </a:p>
          <a:p>
            <a:pPr>
              <a:buClr>
                <a:schemeClr val="bg1"/>
              </a:buClr>
              <a:buFont typeface="Wingdings" panose="05000000000000000000" pitchFamily="2" charset="2"/>
              <a:buChar char="ü"/>
            </a:pPr>
            <a:r>
              <a:rPr lang="el-GR" sz="1800" b="1" dirty="0">
                <a:solidFill>
                  <a:srgbClr val="FFFFFF"/>
                </a:solidFill>
              </a:rPr>
              <a:t> Ελλάδα</a:t>
            </a:r>
          </a:p>
          <a:p>
            <a:pPr>
              <a:buClr>
                <a:schemeClr val="bg1"/>
              </a:buClr>
              <a:buFont typeface="Wingdings" panose="05000000000000000000" pitchFamily="2" charset="2"/>
              <a:buChar char="ü"/>
            </a:pPr>
            <a:r>
              <a:rPr lang="el-GR" sz="1800" b="1" dirty="0">
                <a:solidFill>
                  <a:srgbClr val="FFFFFF"/>
                </a:solidFill>
              </a:rPr>
              <a:t> Γαλλία</a:t>
            </a:r>
          </a:p>
          <a:p>
            <a:pPr>
              <a:buClr>
                <a:schemeClr val="bg1"/>
              </a:buClr>
              <a:buFont typeface="Wingdings" panose="05000000000000000000" pitchFamily="2" charset="2"/>
              <a:buChar char="ü"/>
            </a:pPr>
            <a:r>
              <a:rPr lang="el-GR" sz="1800" b="1" dirty="0">
                <a:solidFill>
                  <a:srgbClr val="FFFFFF"/>
                </a:solidFill>
              </a:rPr>
              <a:t> Γερμανία</a:t>
            </a:r>
          </a:p>
          <a:p>
            <a:pPr>
              <a:buClr>
                <a:schemeClr val="bg1"/>
              </a:buClr>
              <a:buFont typeface="Wingdings" panose="05000000000000000000" pitchFamily="2" charset="2"/>
              <a:buChar char="ü"/>
            </a:pPr>
            <a:r>
              <a:rPr lang="el-GR" sz="1800" b="1" dirty="0">
                <a:solidFill>
                  <a:srgbClr val="FFFFFF"/>
                </a:solidFill>
              </a:rPr>
              <a:t> Πορτογαλία</a:t>
            </a:r>
          </a:p>
          <a:p>
            <a:pPr>
              <a:buClr>
                <a:schemeClr val="bg1"/>
              </a:buClr>
              <a:buFont typeface="Wingdings" panose="05000000000000000000" pitchFamily="2" charset="2"/>
              <a:buChar char="ü"/>
            </a:pPr>
            <a:r>
              <a:rPr lang="el-GR" sz="1800" b="1" dirty="0">
                <a:solidFill>
                  <a:srgbClr val="FFFFFF"/>
                </a:solidFill>
              </a:rPr>
              <a:t> Ισπανία</a:t>
            </a:r>
          </a:p>
          <a:p>
            <a:pPr>
              <a:buClr>
                <a:schemeClr val="bg1"/>
              </a:buClr>
              <a:buFont typeface="Wingdings" panose="05000000000000000000" pitchFamily="2" charset="2"/>
              <a:buChar char="ü"/>
            </a:pPr>
            <a:r>
              <a:rPr lang="el-GR" sz="1800" b="1" dirty="0">
                <a:solidFill>
                  <a:srgbClr val="FFFFFF"/>
                </a:solidFill>
              </a:rPr>
              <a:t> Ολλανδία </a:t>
            </a:r>
          </a:p>
        </p:txBody>
      </p:sp>
      <p:sp>
        <p:nvSpPr>
          <p:cNvPr id="57" name="Rectangle 56">
            <a:extLst>
              <a:ext uri="{FF2B5EF4-FFF2-40B4-BE49-F238E27FC236}">
                <a16:creationId xmlns:a16="http://schemas.microsoft.com/office/drawing/2014/main" id="{4A94605C-0EB2-4FA5-B05F-7BC682EA27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408840" y="758952"/>
            <a:ext cx="2079069" cy="23442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E1D58C79-C053-45C6-AB6A-6BE55965B2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7463" y="4080912"/>
            <a:ext cx="2157385" cy="2008992"/>
          </a:xfrm>
          <a:prstGeom prst="rect">
            <a:avLst/>
          </a:prstGeom>
          <a:solidFill>
            <a:schemeClr val="tx1">
              <a:lumMod val="50000"/>
              <a:lumOff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Εικόνα 6">
            <a:extLst>
              <a:ext uri="{FF2B5EF4-FFF2-40B4-BE49-F238E27FC236}">
                <a16:creationId xmlns:a16="http://schemas.microsoft.com/office/drawing/2014/main" id="{3CF02BF7-EE81-8D89-6BF9-3865E2457745}"/>
              </a:ext>
            </a:extLst>
          </p:cNvPr>
          <p:cNvPicPr>
            <a:picLocks noChangeAspect="1"/>
          </p:cNvPicPr>
          <p:nvPr/>
        </p:nvPicPr>
        <p:blipFill>
          <a:blip r:embed="rId2"/>
          <a:srcRect l="5649" r="13837" b="3"/>
          <a:stretch>
            <a:fillRect/>
          </a:stretch>
        </p:blipFill>
        <p:spPr>
          <a:xfrm>
            <a:off x="7460907" y="3264090"/>
            <a:ext cx="4027002" cy="2825813"/>
          </a:xfrm>
          <a:prstGeom prst="rect">
            <a:avLst/>
          </a:prstGeom>
        </p:spPr>
      </p:pic>
      <p:pic>
        <p:nvPicPr>
          <p:cNvPr id="5" name="Εικόνα 4">
            <a:extLst>
              <a:ext uri="{FF2B5EF4-FFF2-40B4-BE49-F238E27FC236}">
                <a16:creationId xmlns:a16="http://schemas.microsoft.com/office/drawing/2014/main" id="{93AE0944-8498-4DCE-6D63-79F990067B83}"/>
              </a:ext>
            </a:extLst>
          </p:cNvPr>
          <p:cNvPicPr>
            <a:picLocks noChangeAspect="1"/>
          </p:cNvPicPr>
          <p:nvPr/>
        </p:nvPicPr>
        <p:blipFill>
          <a:blip r:embed="rId3"/>
          <a:srcRect l="6350" r="20128" b="-1"/>
          <a:stretch>
            <a:fillRect/>
          </a:stretch>
        </p:blipFill>
        <p:spPr>
          <a:xfrm>
            <a:off x="5137461" y="758952"/>
            <a:ext cx="4113439" cy="3161093"/>
          </a:xfrm>
          <a:custGeom>
            <a:avLst/>
            <a:gdLst/>
            <a:ahLst/>
            <a:cxnLst/>
            <a:rect l="l" t="t" r="r" b="b"/>
            <a:pathLst>
              <a:path w="4113439" h="3161093">
                <a:moveTo>
                  <a:pt x="0" y="0"/>
                </a:moveTo>
                <a:lnTo>
                  <a:pt x="4113439" y="0"/>
                </a:lnTo>
                <a:lnTo>
                  <a:pt x="4113439" y="2344272"/>
                </a:lnTo>
                <a:lnTo>
                  <a:pt x="2157387" y="2344272"/>
                </a:lnTo>
                <a:lnTo>
                  <a:pt x="2157387" y="3161093"/>
                </a:lnTo>
                <a:lnTo>
                  <a:pt x="0" y="3161093"/>
                </a:lnTo>
                <a:close/>
              </a:path>
            </a:pathLst>
          </a:custGeom>
        </p:spPr>
      </p:pic>
      <p:sp>
        <p:nvSpPr>
          <p:cNvPr id="61" name="Rectangle 60">
            <a:extLst>
              <a:ext uri="{FF2B5EF4-FFF2-40B4-BE49-F238E27FC236}">
                <a16:creationId xmlns:a16="http://schemas.microsoft.com/office/drawing/2014/main" id="{AF6B7092-FA11-45BD-B50D-DF79993015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l-GR"/>
          </a:p>
        </p:txBody>
      </p:sp>
    </p:spTree>
    <p:extLst>
      <p:ext uri="{BB962C8B-B14F-4D97-AF65-F5344CB8AC3E}">
        <p14:creationId xmlns:p14="http://schemas.microsoft.com/office/powerpoint/2010/main" val="37507083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7D72FD-E05C-4EE6-80F3-5306CF2DE2F4}"/>
            </a:ext>
          </a:extLst>
        </p:cNvPr>
        <p:cNvGrpSpPr/>
        <p:nvPr/>
      </p:nvGrpSpPr>
      <p:grpSpPr>
        <a:xfrm>
          <a:off x="0" y="0"/>
          <a:ext cx="0" cy="0"/>
          <a:chOff x="0" y="0"/>
          <a:chExt cx="0" cy="0"/>
        </a:xfrm>
      </p:grpSpPr>
      <p:pic>
        <p:nvPicPr>
          <p:cNvPr id="17" name="Εικόνα 16">
            <a:extLst>
              <a:ext uri="{FF2B5EF4-FFF2-40B4-BE49-F238E27FC236}">
                <a16:creationId xmlns:a16="http://schemas.microsoft.com/office/drawing/2014/main" id="{665D9CDB-709B-742E-6DCD-1EEEE30D605D}"/>
              </a:ext>
            </a:extLst>
          </p:cNvPr>
          <p:cNvPicPr>
            <a:picLocks noChangeAspect="1"/>
          </p:cNvPicPr>
          <p:nvPr/>
        </p:nvPicPr>
        <p:blipFill>
          <a:blip r:embed="rId2"/>
          <a:stretch>
            <a:fillRect/>
          </a:stretch>
        </p:blipFill>
        <p:spPr>
          <a:xfrm>
            <a:off x="16213" y="0"/>
            <a:ext cx="12159574" cy="6858000"/>
          </a:xfrm>
          <a:prstGeom prst="rect">
            <a:avLst/>
          </a:prstGeom>
        </p:spPr>
      </p:pic>
    </p:spTree>
    <p:extLst>
      <p:ext uri="{BB962C8B-B14F-4D97-AF65-F5344CB8AC3E}">
        <p14:creationId xmlns:p14="http://schemas.microsoft.com/office/powerpoint/2010/main" val="42364887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B0CE7A8-E164-43A1-F33D-8953FA741BB7}"/>
              </a:ext>
            </a:extLst>
          </p:cNvPr>
          <p:cNvSpPr>
            <a:spLocks noGrp="1"/>
          </p:cNvSpPr>
          <p:nvPr>
            <p:ph type="title"/>
          </p:nvPr>
        </p:nvSpPr>
        <p:spPr>
          <a:xfrm>
            <a:off x="252919" y="1123837"/>
            <a:ext cx="2947482" cy="4601183"/>
          </a:xfrm>
        </p:spPr>
        <p:txBody>
          <a:bodyPr>
            <a:normAutofit/>
          </a:bodyPr>
          <a:lstStyle/>
          <a:p>
            <a:r>
              <a:rPr lang="el-GR" sz="3100" dirty="0"/>
              <a:t>Χαρακτηριστικά Σημεία του Φινλανδικού Συστήματος</a:t>
            </a:r>
          </a:p>
        </p:txBody>
      </p:sp>
      <p:graphicFrame>
        <p:nvGraphicFramePr>
          <p:cNvPr id="5" name="Θέση περιεχομένου 2">
            <a:extLst>
              <a:ext uri="{FF2B5EF4-FFF2-40B4-BE49-F238E27FC236}">
                <a16:creationId xmlns:a16="http://schemas.microsoft.com/office/drawing/2014/main" id="{A1D62A15-18E6-FA35-CDA7-76602234E622}"/>
              </a:ext>
            </a:extLst>
          </p:cNvPr>
          <p:cNvGraphicFramePr>
            <a:graphicFrameLocks noGrp="1"/>
          </p:cNvGraphicFramePr>
          <p:nvPr>
            <p:ph idx="1"/>
            <p:extLst>
              <p:ext uri="{D42A27DB-BD31-4B8C-83A1-F6EECF244321}">
                <p14:modId xmlns:p14="http://schemas.microsoft.com/office/powerpoint/2010/main" val="3240622274"/>
              </p:ext>
            </p:extLst>
          </p:nvPr>
        </p:nvGraphicFramePr>
        <p:xfrm>
          <a:off x="3759896" y="885459"/>
          <a:ext cx="7728267" cy="50873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684972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E35817F-5E42-16C4-87B2-CC86F892CE8B}"/>
            </a:ext>
          </a:extLst>
        </p:cNvPr>
        <p:cNvGrpSpPr/>
        <p:nvPr/>
      </p:nvGrpSpPr>
      <p:grpSpPr>
        <a:xfrm>
          <a:off x="0" y="0"/>
          <a:ext cx="0" cy="0"/>
          <a:chOff x="0" y="0"/>
          <a:chExt cx="0" cy="0"/>
        </a:xfrm>
      </p:grpSpPr>
      <p:sp>
        <p:nvSpPr>
          <p:cNvPr id="12" name="Rectangle 14">
            <a:extLst>
              <a:ext uri="{FF2B5EF4-FFF2-40B4-BE49-F238E27FC236}">
                <a16:creationId xmlns:a16="http://schemas.microsoft.com/office/drawing/2014/main" id="{681577AD-DA5F-48B3-8FB9-5199BA9EE6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65350"/>
            <a:ext cx="4642228" cy="5330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l-GR"/>
          </a:p>
        </p:txBody>
      </p:sp>
      <p:sp>
        <p:nvSpPr>
          <p:cNvPr id="2" name="Τίτλος 1">
            <a:extLst>
              <a:ext uri="{FF2B5EF4-FFF2-40B4-BE49-F238E27FC236}">
                <a16:creationId xmlns:a16="http://schemas.microsoft.com/office/drawing/2014/main" id="{96A149A7-219E-7F06-4551-637B919B861E}"/>
              </a:ext>
            </a:extLst>
          </p:cNvPr>
          <p:cNvSpPr>
            <a:spLocks noGrp="1"/>
          </p:cNvSpPr>
          <p:nvPr>
            <p:ph type="title"/>
          </p:nvPr>
        </p:nvSpPr>
        <p:spPr>
          <a:xfrm>
            <a:off x="157630" y="2689401"/>
            <a:ext cx="4016116" cy="1255469"/>
          </a:xfrm>
        </p:spPr>
        <p:txBody>
          <a:bodyPr>
            <a:normAutofit fontScale="90000"/>
          </a:bodyPr>
          <a:lstStyle/>
          <a:p>
            <a:r>
              <a:rPr lang="el-GR" b="1" dirty="0"/>
              <a:t>Χαρακτηριστικά καλού εκπαιδευτικού</a:t>
            </a:r>
            <a:endParaRPr lang="el-GR" dirty="0"/>
          </a:p>
        </p:txBody>
      </p:sp>
      <p:pic>
        <p:nvPicPr>
          <p:cNvPr id="5" name="Εικόνα 4">
            <a:extLst>
              <a:ext uri="{FF2B5EF4-FFF2-40B4-BE49-F238E27FC236}">
                <a16:creationId xmlns:a16="http://schemas.microsoft.com/office/drawing/2014/main" id="{390E8B1A-981C-CB17-60EC-2D32D7B8F898}"/>
              </a:ext>
            </a:extLst>
          </p:cNvPr>
          <p:cNvPicPr>
            <a:picLocks noChangeAspect="1"/>
          </p:cNvPicPr>
          <p:nvPr/>
        </p:nvPicPr>
        <p:blipFill>
          <a:blip r:embed="rId2"/>
          <a:stretch>
            <a:fillRect/>
          </a:stretch>
        </p:blipFill>
        <p:spPr>
          <a:xfrm>
            <a:off x="5153046" y="759599"/>
            <a:ext cx="6162601" cy="5330650"/>
          </a:xfrm>
          <a:prstGeom prst="rect">
            <a:avLst/>
          </a:prstGeom>
        </p:spPr>
      </p:pic>
    </p:spTree>
    <p:extLst>
      <p:ext uri="{BB962C8B-B14F-4D97-AF65-F5344CB8AC3E}">
        <p14:creationId xmlns:p14="http://schemas.microsoft.com/office/powerpoint/2010/main" val="22435825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3A65A7C-DF7A-7B9D-D2F1-D3952FCD7DFA}"/>
            </a:ext>
          </a:extLst>
        </p:cNvPr>
        <p:cNvGrpSpPr/>
        <p:nvPr/>
      </p:nvGrpSpPr>
      <p:grpSpPr>
        <a:xfrm>
          <a:off x="0" y="0"/>
          <a:ext cx="0" cy="0"/>
          <a:chOff x="0" y="0"/>
          <a:chExt cx="0" cy="0"/>
        </a:xfrm>
      </p:grpSpPr>
      <p:sp>
        <p:nvSpPr>
          <p:cNvPr id="55" name="Rectangle 32">
            <a:extLst>
              <a:ext uri="{FF2B5EF4-FFF2-40B4-BE49-F238E27FC236}">
                <a16:creationId xmlns:a16="http://schemas.microsoft.com/office/drawing/2014/main" id="{B3875682-0790-427D-9A23-4B7265F0FA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l-GR"/>
          </a:p>
        </p:txBody>
      </p:sp>
      <p:sp>
        <p:nvSpPr>
          <p:cNvPr id="56" name="Rectangle 34">
            <a:extLst>
              <a:ext uri="{FF2B5EF4-FFF2-40B4-BE49-F238E27FC236}">
                <a16:creationId xmlns:a16="http://schemas.microsoft.com/office/drawing/2014/main" id="{6EDE4AAE-4785-4EA7-95DB-45200F5B80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l-GR"/>
          </a:p>
        </p:txBody>
      </p:sp>
      <p:sp useBgFill="1">
        <p:nvSpPr>
          <p:cNvPr id="57" name="Rectangle 36">
            <a:extLst>
              <a:ext uri="{FF2B5EF4-FFF2-40B4-BE49-F238E27FC236}">
                <a16:creationId xmlns:a16="http://schemas.microsoft.com/office/drawing/2014/main" id="{26114B6B-6D15-46E8-9310-9A1C4E956A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38">
            <a:extLst>
              <a:ext uri="{FF2B5EF4-FFF2-40B4-BE49-F238E27FC236}">
                <a16:creationId xmlns:a16="http://schemas.microsoft.com/office/drawing/2014/main" id="{7AAE617A-6BA3-434D-B181-7B536C0EF8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61999"/>
            <a:ext cx="4642228"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l-GR"/>
          </a:p>
        </p:txBody>
      </p:sp>
      <p:sp>
        <p:nvSpPr>
          <p:cNvPr id="2" name="Τίτλος 1">
            <a:extLst>
              <a:ext uri="{FF2B5EF4-FFF2-40B4-BE49-F238E27FC236}">
                <a16:creationId xmlns:a16="http://schemas.microsoft.com/office/drawing/2014/main" id="{D9CD3B97-B8C8-06EB-709F-314FE2E06418}"/>
              </a:ext>
            </a:extLst>
          </p:cNvPr>
          <p:cNvSpPr>
            <a:spLocks noGrp="1"/>
          </p:cNvSpPr>
          <p:nvPr>
            <p:ph type="title"/>
          </p:nvPr>
        </p:nvSpPr>
        <p:spPr>
          <a:xfrm>
            <a:off x="346793" y="2673927"/>
            <a:ext cx="3843409" cy="1602694"/>
          </a:xfrm>
        </p:spPr>
        <p:txBody>
          <a:bodyPr vert="horz" lIns="91440" tIns="45720" rIns="91440" bIns="45720" rtlCol="0" anchor="b">
            <a:normAutofit/>
          </a:bodyPr>
          <a:lstStyle/>
          <a:p>
            <a:r>
              <a:rPr lang="en-US" sz="5000" spc="-100" dirty="0" err="1"/>
              <a:t>Εμ</a:t>
            </a:r>
            <a:r>
              <a:rPr lang="en-US" sz="5000" spc="-100" dirty="0"/>
              <a:t>πιστοσύνη</a:t>
            </a:r>
            <a:br>
              <a:rPr lang="el-GR" sz="5000" spc="-100" dirty="0"/>
            </a:br>
            <a:r>
              <a:rPr lang="el-GR" sz="2400" spc="-100" dirty="0"/>
              <a:t>Το σχολείο είναι ένας χώρος χαλάρωσης και εφησυχασμού.</a:t>
            </a:r>
            <a:endParaRPr lang="en-US" sz="5000" spc="-100" dirty="0"/>
          </a:p>
        </p:txBody>
      </p:sp>
      <p:sp>
        <p:nvSpPr>
          <p:cNvPr id="59" name="Rectangle 40">
            <a:extLst>
              <a:ext uri="{FF2B5EF4-FFF2-40B4-BE49-F238E27FC236}">
                <a16:creationId xmlns:a16="http://schemas.microsoft.com/office/drawing/2014/main" id="{1B6CCFA1-328B-40BB-A9CB-0CF80A78E3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408840" y="758952"/>
            <a:ext cx="2079069" cy="23442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42">
            <a:extLst>
              <a:ext uri="{FF2B5EF4-FFF2-40B4-BE49-F238E27FC236}">
                <a16:creationId xmlns:a16="http://schemas.microsoft.com/office/drawing/2014/main" id="{29DD6A62-71E3-44C2-B53E-15B1FAA286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7463" y="4080912"/>
            <a:ext cx="2157385" cy="2008992"/>
          </a:xfrm>
          <a:prstGeom prst="rect">
            <a:avLst/>
          </a:prstGeom>
          <a:solidFill>
            <a:schemeClr val="tx1">
              <a:lumMod val="50000"/>
              <a:lumOff val="5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Εικόνα 4">
            <a:extLst>
              <a:ext uri="{FF2B5EF4-FFF2-40B4-BE49-F238E27FC236}">
                <a16:creationId xmlns:a16="http://schemas.microsoft.com/office/drawing/2014/main" id="{43F7720F-03A7-1755-D692-5FBD50039842}"/>
              </a:ext>
            </a:extLst>
          </p:cNvPr>
          <p:cNvPicPr>
            <a:picLocks noChangeAspect="1"/>
          </p:cNvPicPr>
          <p:nvPr/>
        </p:nvPicPr>
        <p:blipFill>
          <a:blip r:embed="rId2"/>
          <a:srcRect l="1313" r="-5" b="-5"/>
          <a:stretch>
            <a:fillRect/>
          </a:stretch>
        </p:blipFill>
        <p:spPr>
          <a:xfrm>
            <a:off x="7460907" y="3264090"/>
            <a:ext cx="4027002" cy="2825813"/>
          </a:xfrm>
          <a:prstGeom prst="rect">
            <a:avLst/>
          </a:prstGeom>
        </p:spPr>
      </p:pic>
      <p:pic>
        <p:nvPicPr>
          <p:cNvPr id="7" name="Εικόνα 6">
            <a:extLst>
              <a:ext uri="{FF2B5EF4-FFF2-40B4-BE49-F238E27FC236}">
                <a16:creationId xmlns:a16="http://schemas.microsoft.com/office/drawing/2014/main" id="{99F04158-0E54-EBEB-A66E-DDC25A9F3148}"/>
              </a:ext>
            </a:extLst>
          </p:cNvPr>
          <p:cNvPicPr>
            <a:picLocks noChangeAspect="1"/>
          </p:cNvPicPr>
          <p:nvPr/>
        </p:nvPicPr>
        <p:blipFill>
          <a:blip r:embed="rId3"/>
          <a:srcRect l="2449" r="24029" b="-1"/>
          <a:stretch>
            <a:fillRect/>
          </a:stretch>
        </p:blipFill>
        <p:spPr>
          <a:xfrm>
            <a:off x="5137461" y="758952"/>
            <a:ext cx="4113439" cy="3161093"/>
          </a:xfrm>
          <a:custGeom>
            <a:avLst/>
            <a:gdLst/>
            <a:ahLst/>
            <a:cxnLst/>
            <a:rect l="l" t="t" r="r" b="b"/>
            <a:pathLst>
              <a:path w="4113439" h="3161093">
                <a:moveTo>
                  <a:pt x="0" y="0"/>
                </a:moveTo>
                <a:lnTo>
                  <a:pt x="4113439" y="0"/>
                </a:lnTo>
                <a:lnTo>
                  <a:pt x="4113439" y="2344272"/>
                </a:lnTo>
                <a:lnTo>
                  <a:pt x="2157387" y="2344272"/>
                </a:lnTo>
                <a:lnTo>
                  <a:pt x="2157387" y="3161093"/>
                </a:lnTo>
                <a:lnTo>
                  <a:pt x="0" y="3161093"/>
                </a:lnTo>
                <a:close/>
              </a:path>
            </a:pathLst>
          </a:custGeom>
        </p:spPr>
      </p:pic>
      <p:sp>
        <p:nvSpPr>
          <p:cNvPr id="61" name="Rectangle 44">
            <a:extLst>
              <a:ext uri="{FF2B5EF4-FFF2-40B4-BE49-F238E27FC236}">
                <a16:creationId xmlns:a16="http://schemas.microsoft.com/office/drawing/2014/main" id="{21A23C7F-CB20-458F-9B61-2434CE018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l-GR"/>
          </a:p>
        </p:txBody>
      </p:sp>
    </p:spTree>
    <p:extLst>
      <p:ext uri="{BB962C8B-B14F-4D97-AF65-F5344CB8AC3E}">
        <p14:creationId xmlns:p14="http://schemas.microsoft.com/office/powerpoint/2010/main" val="3844347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Πλαίσιο">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{EA4DA0BB-C402-40BC-B723-E8CEEEA9E0BD}TF5b254a55-10e1-4643-bbf8-937ce7de93d8d59e4f8d-f2aa35d90101</Template>
  <TotalTime>187</TotalTime>
  <Words>711</Words>
  <Application>Microsoft Office PowerPoint</Application>
  <PresentationFormat>Ευρεία οθόνη</PresentationFormat>
  <Paragraphs>77</Paragraphs>
  <Slides>41</Slides>
  <Notes>3</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41</vt:i4>
      </vt:variant>
    </vt:vector>
  </HeadingPairs>
  <TitlesOfParts>
    <vt:vector size="47" baseType="lpstr">
      <vt:lpstr>Aptos</vt:lpstr>
      <vt:lpstr>Arial</vt:lpstr>
      <vt:lpstr>Corbel</vt:lpstr>
      <vt:lpstr>Wingdings</vt:lpstr>
      <vt:lpstr>Wingdings 2</vt:lpstr>
      <vt:lpstr>Πλαίσιο</vt:lpstr>
      <vt:lpstr>Καινοτομίες στην Επαγγελματική Εκπαίδευση και Κατάρτιση (ΕΕΚ):  Μια εκπαιδευτική επίσκεψη στη Φινλανδία</vt:lpstr>
      <vt:lpstr>Λίγα λόγια για την χώρα</vt:lpstr>
      <vt:lpstr>Διακρίσεις στην εκπαίδευση</vt:lpstr>
      <vt:lpstr>Το πρόγραμμα</vt:lpstr>
      <vt:lpstr>Συμμετέχοντες</vt:lpstr>
      <vt:lpstr>Παρουσίαση του PowerPoint</vt:lpstr>
      <vt:lpstr>Χαρακτηριστικά Σημεία του Φινλανδικού Συστήματος</vt:lpstr>
      <vt:lpstr>Χαρακτηριστικά καλού εκπαιδευτικού</vt:lpstr>
      <vt:lpstr>Εμπιστοσύνη Το σχολείο είναι ένας χώρος χαλάρωσης και εφησυχασμού.</vt:lpstr>
      <vt:lpstr>Δια βίου μάθηση</vt:lpstr>
      <vt:lpstr> Ισότητα  Δωρεάν εκπαίδευση για όλους</vt:lpstr>
      <vt:lpstr>Εκπαίδευση για όλους</vt:lpstr>
      <vt:lpstr>Ατομικό Πλάνο Ανάπτυξης και Μάθησης. (Personal Based Plans)</vt:lpstr>
      <vt:lpstr>Αυτονομία  Τα σχολεία διαχειρίζονται το budget  με τις δικιές τους προτεραιότητες.  Οι καθηγητές έχουν ελευθερία στο τι θα διδάξουν, πως και με ποια βιβλία και υλικά.  Το σχολείο μπορεί να κάνει τις δικιές τους τάξεις με συγκεκριμένους μαθητές.</vt:lpstr>
      <vt:lpstr>Η μάθηση στην πράξη.</vt:lpstr>
      <vt:lpstr>LIVE</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Omnia</vt:lpstr>
      <vt:lpstr>Omnia</vt:lpstr>
      <vt:lpstr>Oodi</vt:lpstr>
      <vt:lpstr>Oodi</vt:lpstr>
      <vt:lpstr>Oodi</vt:lpstr>
      <vt:lpstr>Oodi</vt:lpstr>
      <vt:lpstr>KEUDA</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Kiitos! Ευχαριστώ!</vt:lpstr>
      <vt:lpstr>Πηγές</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Vasilis Triantafyllou</dc:creator>
  <cp:lastModifiedBy>Vasilis Triantafyllou</cp:lastModifiedBy>
  <cp:revision>2</cp:revision>
  <dcterms:created xsi:type="dcterms:W3CDTF">2026-06-02T17:24:57Z</dcterms:created>
  <dcterms:modified xsi:type="dcterms:W3CDTF">2026-06-02T20:32:31Z</dcterms:modified>
</cp:coreProperties>
</file>